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A938D-25D5-DFAA-EF2E-D207315904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0F6DC2-136D-F788-DE70-27FD238AA5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12DD6E-8A71-6206-B190-91F5EC559C27}"/>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44BDA3FD-D747-A847-3182-E48B3294C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89295-A047-BA8B-AF3A-53530C1D5F10}"/>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255563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C4EE3-BF86-14FB-B6BA-CE1DFB1F1E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9A2B2C-28A7-F425-1C15-EB405A2045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FA549-BF11-E45A-0F71-8A47EBC573F4}"/>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0F3B8436-EBD7-0EF6-E16E-D0C471857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1366D6-4075-A58E-1A12-0427EA2164ED}"/>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331316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7FD55C-17A1-2516-5936-996BB5C10D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9C2E0-E665-6A44-23E9-00B2EC64A5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7071B4-18C5-77B5-53F4-5005B23AFA0A}"/>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95365C3D-E06D-4F32-1343-85BD11963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7C071-4467-D1BE-80DC-F8BE3343DFB3}"/>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4091797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C05E1-E9EC-137D-82B9-0A46990500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CE39F0-74EB-7EA2-59A8-ED3BEECF09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5580B-E662-5562-3297-FF531652C27A}"/>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14F6104F-5A4C-87FD-16D3-0EBEE8F6F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A6CA8-EF84-F96C-EFD8-1A65EBB98516}"/>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427651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4F8FE-46A0-5B60-68D1-212833D445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96A6CD-4672-DFB2-9185-F1A71B8FF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23A35-506A-B0A9-4888-358F3F1C3D17}"/>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13EE3A36-8DDF-A5FE-B740-817F1498A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548BE-6416-6884-F149-C46CED156783}"/>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327775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F86EC-C9CD-A271-BCD4-C82B6E8DD3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DBB70B-4B7F-7323-6231-E0017D79D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E16DEE-A2C1-E4D3-CECD-A2BFC6CDF5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DA86B0-4285-A033-1BF8-8BCC7BE6BDE8}"/>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6" name="Footer Placeholder 5">
            <a:extLst>
              <a:ext uri="{FF2B5EF4-FFF2-40B4-BE49-F238E27FC236}">
                <a16:creationId xmlns:a16="http://schemas.microsoft.com/office/drawing/2014/main" id="{238F020A-CB03-0099-7931-C752943DC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D82EE1-C020-4D98-F0E4-22EEFD350025}"/>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192381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0F4FC-A46E-8932-6FEE-EC7A430D49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9B3004-13C6-6B0E-64FC-097268B305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3C378-9CD4-72FD-8FBD-C0C47AE260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6885B0-1515-542D-36EA-F0EC69AED7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D840F8-1071-BCBD-FD77-FF71885136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D2323C-7600-C4D7-6EEC-909B48A1CA1E}"/>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8" name="Footer Placeholder 7">
            <a:extLst>
              <a:ext uri="{FF2B5EF4-FFF2-40B4-BE49-F238E27FC236}">
                <a16:creationId xmlns:a16="http://schemas.microsoft.com/office/drawing/2014/main" id="{10DFF729-F288-67ED-3A6E-660B9EDFC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01C441-9F95-2940-9D4B-1BDF55E8B27D}"/>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134517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F70F7-2F66-4FE9-015E-D3927ABFB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FF0F7B-7693-9E2A-74E0-B21FE9ACC76F}"/>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4" name="Footer Placeholder 3">
            <a:extLst>
              <a:ext uri="{FF2B5EF4-FFF2-40B4-BE49-F238E27FC236}">
                <a16:creationId xmlns:a16="http://schemas.microsoft.com/office/drawing/2014/main" id="{F3450F75-119D-AF2B-0664-E7147BBCA5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FD5E2D-7F5C-34F7-047B-4E12773D9566}"/>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1770918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2057AC-3B25-6C0F-03FC-EF08173AF24B}"/>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3" name="Footer Placeholder 2">
            <a:extLst>
              <a:ext uri="{FF2B5EF4-FFF2-40B4-BE49-F238E27FC236}">
                <a16:creationId xmlns:a16="http://schemas.microsoft.com/office/drawing/2014/main" id="{976ABE7B-58FF-CBF9-8557-846AEC7D7F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D1E7F8-B329-685E-DA74-9794D2AB74A7}"/>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361439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B9DFE-7785-11D1-C8F1-8DE1457AF0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C279EF-F7B9-5DF3-0CCF-63F74B27F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971DF6-4FBC-A444-0C7C-7FC999AF6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9B5F0D-46A4-AC23-D8DE-B9DE09FCF6A6}"/>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6" name="Footer Placeholder 5">
            <a:extLst>
              <a:ext uri="{FF2B5EF4-FFF2-40B4-BE49-F238E27FC236}">
                <a16:creationId xmlns:a16="http://schemas.microsoft.com/office/drawing/2014/main" id="{43ECF1C1-7DF3-04AB-45FE-B699BC7893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D9B27E-A93E-BCA3-8089-937F8566AEFE}"/>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342043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92551-9D8A-E706-52D7-F4E9AA0F20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29F2D3-1667-8E0D-70A5-CB70EDD8F0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9A2D35-C8A1-7E6E-261E-1092722F3A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0E25C6-4E92-472B-A73A-D7DA8669C0C3}"/>
              </a:ext>
            </a:extLst>
          </p:cNvPr>
          <p:cNvSpPr>
            <a:spLocks noGrp="1"/>
          </p:cNvSpPr>
          <p:nvPr>
            <p:ph type="dt" sz="half" idx="10"/>
          </p:nvPr>
        </p:nvSpPr>
        <p:spPr/>
        <p:txBody>
          <a:bodyPr/>
          <a:lstStyle/>
          <a:p>
            <a:fld id="{00EF7C60-47A6-4E29-ABD0-B66AF59E7413}" type="datetimeFigureOut">
              <a:rPr lang="en-US" smtClean="0"/>
              <a:t>3/6/2024</a:t>
            </a:fld>
            <a:endParaRPr lang="en-US"/>
          </a:p>
        </p:txBody>
      </p:sp>
      <p:sp>
        <p:nvSpPr>
          <p:cNvPr id="6" name="Footer Placeholder 5">
            <a:extLst>
              <a:ext uri="{FF2B5EF4-FFF2-40B4-BE49-F238E27FC236}">
                <a16:creationId xmlns:a16="http://schemas.microsoft.com/office/drawing/2014/main" id="{B1AC62E9-7B64-9673-B397-C61498FA71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539B8-BB0C-2F92-674C-B3520105F826}"/>
              </a:ext>
            </a:extLst>
          </p:cNvPr>
          <p:cNvSpPr>
            <a:spLocks noGrp="1"/>
          </p:cNvSpPr>
          <p:nvPr>
            <p:ph type="sldNum" sz="quarter" idx="12"/>
          </p:nvPr>
        </p:nvSpPr>
        <p:spPr/>
        <p:txBody>
          <a:bodyPr/>
          <a:lstStyle/>
          <a:p>
            <a:fld id="{C803FC6E-A330-4EC2-BC69-0CA7955928F0}" type="slidenum">
              <a:rPr lang="en-US" smtClean="0"/>
              <a:t>‹#›</a:t>
            </a:fld>
            <a:endParaRPr lang="en-US"/>
          </a:p>
        </p:txBody>
      </p:sp>
    </p:spTree>
    <p:extLst>
      <p:ext uri="{BB962C8B-B14F-4D97-AF65-F5344CB8AC3E}">
        <p14:creationId xmlns:p14="http://schemas.microsoft.com/office/powerpoint/2010/main" val="2886798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2AA3D3-5D47-00B8-D701-A1EA5A015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944107-CBA2-44EE-D5FA-73006084CC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F3FEF-ABBA-5B56-89EB-939B7DB6E3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F7C60-47A6-4E29-ABD0-B66AF59E7413}" type="datetimeFigureOut">
              <a:rPr lang="en-US" smtClean="0"/>
              <a:t>3/6/2024</a:t>
            </a:fld>
            <a:endParaRPr lang="en-US"/>
          </a:p>
        </p:txBody>
      </p:sp>
      <p:sp>
        <p:nvSpPr>
          <p:cNvPr id="5" name="Footer Placeholder 4">
            <a:extLst>
              <a:ext uri="{FF2B5EF4-FFF2-40B4-BE49-F238E27FC236}">
                <a16:creationId xmlns:a16="http://schemas.microsoft.com/office/drawing/2014/main" id="{3F711FC4-0E6B-09ED-5E62-94893916EC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EABC5C-D699-4F69-3032-3DC7F2BB8B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3FC6E-A330-4EC2-BC69-0CA7955928F0}" type="slidenum">
              <a:rPr lang="en-US" smtClean="0"/>
              <a:t>‹#›</a:t>
            </a:fld>
            <a:endParaRPr lang="en-US"/>
          </a:p>
        </p:txBody>
      </p:sp>
    </p:spTree>
    <p:extLst>
      <p:ext uri="{BB962C8B-B14F-4D97-AF65-F5344CB8AC3E}">
        <p14:creationId xmlns:p14="http://schemas.microsoft.com/office/powerpoint/2010/main" val="323211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1FF1A-5C48-F8B3-A749-960647C1AB68}"/>
              </a:ext>
            </a:extLst>
          </p:cNvPr>
          <p:cNvSpPr>
            <a:spLocks noGrp="1"/>
          </p:cNvSpPr>
          <p:nvPr>
            <p:ph type="ctrTitle"/>
          </p:nvPr>
        </p:nvSpPr>
        <p:spPr>
          <a:xfrm>
            <a:off x="1524000" y="1122363"/>
            <a:ext cx="9144000" cy="1395550"/>
          </a:xfrm>
        </p:spPr>
        <p:txBody>
          <a:bodyPr/>
          <a:lstStyle/>
          <a:p>
            <a:r>
              <a:rPr lang="en-IN" sz="2000" dirty="0">
                <a:solidFill>
                  <a:srgbClr val="00B0F0"/>
                </a:solidFill>
              </a:rPr>
              <a:t>Department : Electrical Engineering</a:t>
            </a:r>
            <a:endParaRPr lang="en-US" sz="2000" dirty="0">
              <a:solidFill>
                <a:srgbClr val="00B0F0"/>
              </a:solidFill>
            </a:endParaRPr>
          </a:p>
        </p:txBody>
      </p:sp>
      <p:sp>
        <p:nvSpPr>
          <p:cNvPr id="3" name="Subtitle 2">
            <a:extLst>
              <a:ext uri="{FF2B5EF4-FFF2-40B4-BE49-F238E27FC236}">
                <a16:creationId xmlns:a16="http://schemas.microsoft.com/office/drawing/2014/main" id="{9FA9FAC9-4560-8A0C-8680-0333F1FDB371}"/>
              </a:ext>
            </a:extLst>
          </p:cNvPr>
          <p:cNvSpPr>
            <a:spLocks noGrp="1"/>
          </p:cNvSpPr>
          <p:nvPr>
            <p:ph type="subTitle" idx="1"/>
          </p:nvPr>
        </p:nvSpPr>
        <p:spPr>
          <a:xfrm>
            <a:off x="1524000" y="2835966"/>
            <a:ext cx="9144000" cy="1395550"/>
          </a:xfrm>
        </p:spPr>
        <p:txBody>
          <a:bodyPr/>
          <a:lstStyle/>
          <a:p>
            <a:r>
              <a:rPr lang="en-IN" dirty="0"/>
              <a:t>MATLAB </a:t>
            </a:r>
            <a:br>
              <a:rPr lang="en-IN" dirty="0"/>
            </a:br>
            <a:r>
              <a:rPr lang="en-IN" sz="2400" dirty="0"/>
              <a:t>subject code: 2020409</a:t>
            </a:r>
          </a:p>
          <a:p>
            <a:endParaRPr lang="en-US" dirty="0"/>
          </a:p>
        </p:txBody>
      </p:sp>
      <p:sp>
        <p:nvSpPr>
          <p:cNvPr id="8" name="TextBox 7">
            <a:extLst>
              <a:ext uri="{FF2B5EF4-FFF2-40B4-BE49-F238E27FC236}">
                <a16:creationId xmlns:a16="http://schemas.microsoft.com/office/drawing/2014/main" id="{B5662974-49DC-3AC9-F620-D374F04E87CD}"/>
              </a:ext>
            </a:extLst>
          </p:cNvPr>
          <p:cNvSpPr txBox="1"/>
          <p:nvPr/>
        </p:nvSpPr>
        <p:spPr>
          <a:xfrm>
            <a:off x="1868557" y="1246257"/>
            <a:ext cx="9395791" cy="707886"/>
          </a:xfrm>
          <a:prstGeom prst="rect">
            <a:avLst/>
          </a:prstGeom>
          <a:noFill/>
        </p:spPr>
        <p:txBody>
          <a:bodyPr wrap="square" rtlCol="0">
            <a:spAutoFit/>
          </a:bodyPr>
          <a:lstStyle/>
          <a:p>
            <a:r>
              <a:rPr lang="en-IN" sz="4000" dirty="0">
                <a:solidFill>
                  <a:srgbClr val="FF0000"/>
                </a:solidFill>
                <a:latin typeface="Times New Roman" panose="02020603050405020304" pitchFamily="18" charset="0"/>
                <a:cs typeface="Times New Roman" panose="02020603050405020304" pitchFamily="18" charset="0"/>
              </a:rPr>
              <a:t>Government Polytechnic west </a:t>
            </a:r>
            <a:r>
              <a:rPr lang="en-IN" sz="4000" dirty="0" err="1">
                <a:solidFill>
                  <a:srgbClr val="FF0000"/>
                </a:solidFill>
                <a:latin typeface="Times New Roman" panose="02020603050405020304" pitchFamily="18" charset="0"/>
                <a:cs typeface="Times New Roman" panose="02020603050405020304" pitchFamily="18" charset="0"/>
              </a:rPr>
              <a:t>Champaran</a:t>
            </a:r>
            <a:endParaRPr lang="en-US" sz="4000" dirty="0">
              <a:solidFill>
                <a:srgbClr val="FF0000"/>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FDD381C5-E6C9-FDFC-71EC-BC66D0B787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3952" y="4080679"/>
            <a:ext cx="5104262" cy="2215787"/>
          </a:xfrm>
          <a:prstGeom prst="rect">
            <a:avLst/>
          </a:prstGeom>
        </p:spPr>
      </p:pic>
    </p:spTree>
    <p:extLst>
      <p:ext uri="{BB962C8B-B14F-4D97-AF65-F5344CB8AC3E}">
        <p14:creationId xmlns:p14="http://schemas.microsoft.com/office/powerpoint/2010/main" val="1163357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C5D33-D84F-1674-67A4-4B7D61EC2F19}"/>
              </a:ext>
            </a:extLst>
          </p:cNvPr>
          <p:cNvSpPr>
            <a:spLocks noGrp="1"/>
          </p:cNvSpPr>
          <p:nvPr>
            <p:ph type="title"/>
          </p:nvPr>
        </p:nvSpPr>
        <p:spPr/>
        <p:txBody>
          <a:bodyPr>
            <a:normAutofit/>
          </a:bodyPr>
          <a:lstStyle/>
          <a:p>
            <a:r>
              <a:rPr lang="en-IN" sz="4000" dirty="0">
                <a:solidFill>
                  <a:srgbClr val="00B0F0"/>
                </a:solidFill>
              </a:rPr>
              <a:t>format short, format long, format bank, format rat</a:t>
            </a:r>
            <a:endParaRPr lang="en-US" sz="4000" dirty="0">
              <a:solidFill>
                <a:srgbClr val="00B0F0"/>
              </a:solidFill>
            </a:endParaRPr>
          </a:p>
        </p:txBody>
      </p:sp>
      <p:sp>
        <p:nvSpPr>
          <p:cNvPr id="3" name="Content Placeholder 2">
            <a:extLst>
              <a:ext uri="{FF2B5EF4-FFF2-40B4-BE49-F238E27FC236}">
                <a16:creationId xmlns:a16="http://schemas.microsoft.com/office/drawing/2014/main" id="{198DC424-2AEB-F3D6-92CF-D40D36E32D4D}"/>
              </a:ext>
            </a:extLst>
          </p:cNvPr>
          <p:cNvSpPr>
            <a:spLocks noGrp="1"/>
          </p:cNvSpPr>
          <p:nvPr>
            <p:ph idx="1"/>
          </p:nvPr>
        </p:nvSpPr>
        <p:spPr/>
        <p:txBody>
          <a:bodyPr>
            <a:normAutofit/>
          </a:bodyPr>
          <a:lstStyle/>
          <a:p>
            <a:pPr marL="0" indent="0">
              <a:buNone/>
            </a:pPr>
            <a:endParaRPr lang="en-US" dirty="0"/>
          </a:p>
        </p:txBody>
      </p:sp>
    </p:spTree>
    <p:extLst>
      <p:ext uri="{BB962C8B-B14F-4D97-AF65-F5344CB8AC3E}">
        <p14:creationId xmlns:p14="http://schemas.microsoft.com/office/powerpoint/2010/main" val="39100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655D-B9BF-6081-79DB-067DDFD2925B}"/>
              </a:ext>
            </a:extLst>
          </p:cNvPr>
          <p:cNvSpPr>
            <a:spLocks noGrp="1"/>
          </p:cNvSpPr>
          <p:nvPr>
            <p:ph type="title"/>
          </p:nvPr>
        </p:nvSpPr>
        <p:spPr/>
        <p:txBody>
          <a:bodyPr>
            <a:normAutofit/>
          </a:bodyPr>
          <a:lstStyle/>
          <a:p>
            <a:r>
              <a:rPr lang="en-IN" sz="3200" dirty="0">
                <a:solidFill>
                  <a:srgbClr val="00B0F0"/>
                </a:solidFill>
                <a:latin typeface="Times New Roman" panose="02020603050405020304" pitchFamily="18" charset="0"/>
                <a:cs typeface="Times New Roman" panose="02020603050405020304" pitchFamily="18" charset="0"/>
              </a:rPr>
              <a:t>Difference between fix, round, ceil, and floor commands</a:t>
            </a:r>
            <a:endParaRPr lang="en-US" sz="3200"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394A4A-50C4-95B8-5B1A-B790AE6BF6B1}"/>
              </a:ext>
            </a:extLst>
          </p:cNvPr>
          <p:cNvSpPr>
            <a:spLocks noGrp="1"/>
          </p:cNvSpPr>
          <p:nvPr>
            <p:ph idx="1"/>
          </p:nvPr>
        </p:nvSpPr>
        <p:spPr/>
        <p:txBody>
          <a:bodyPr>
            <a:normAutofit fontScale="77500" lnSpcReduction="20000"/>
          </a:bodyPr>
          <a:lstStyle/>
          <a:p>
            <a:pPr marL="0" indent="0">
              <a:buNone/>
            </a:pPr>
            <a:r>
              <a:rPr lang="en-IN" sz="2800" dirty="0">
                <a:latin typeface="Times New Roman" panose="02020603050405020304" pitchFamily="18" charset="0"/>
                <a:cs typeface="Times New Roman" panose="02020603050405020304" pitchFamily="18" charset="0"/>
              </a:rPr>
              <a:t>&gt;&gt; round(6.628)</a:t>
            </a:r>
          </a:p>
          <a:p>
            <a:pPr marL="0" indent="0">
              <a:buNone/>
            </a:pPr>
            <a:r>
              <a:rPr lang="en-IN" sz="2800" dirty="0">
                <a:latin typeface="Times New Roman" panose="02020603050405020304" pitchFamily="18" charset="0"/>
                <a:cs typeface="Times New Roman" panose="02020603050405020304" pitchFamily="18" charset="0"/>
              </a:rPr>
              <a:t> </a:t>
            </a:r>
            <a:r>
              <a:rPr lang="en-IN" sz="2800" dirty="0" err="1">
                <a:latin typeface="Times New Roman" panose="02020603050405020304" pitchFamily="18" charset="0"/>
                <a:cs typeface="Times New Roman" panose="02020603050405020304" pitchFamily="18" charset="0"/>
              </a:rPr>
              <a:t>ans</a:t>
            </a:r>
            <a:r>
              <a:rPr lang="en-IN" sz="2800" dirty="0">
                <a:latin typeface="Times New Roman" panose="02020603050405020304" pitchFamily="18" charset="0"/>
                <a:cs typeface="Times New Roman" panose="02020603050405020304" pitchFamily="18" charset="0"/>
              </a:rPr>
              <a:t> = 7 </a:t>
            </a:r>
          </a:p>
          <a:p>
            <a:pPr marL="0" indent="0">
              <a:buNone/>
            </a:pPr>
            <a:r>
              <a:rPr lang="en-IN" sz="2800" dirty="0">
                <a:latin typeface="Times New Roman" panose="02020603050405020304" pitchFamily="18" charset="0"/>
                <a:cs typeface="Times New Roman" panose="02020603050405020304" pitchFamily="18" charset="0"/>
              </a:rPr>
              <a:t>round command rounds the element of x to towards nearest integer</a:t>
            </a:r>
          </a:p>
          <a:p>
            <a:pPr marL="0" indent="0">
              <a:buNone/>
            </a:pPr>
            <a:r>
              <a:rPr lang="en-IN" sz="2800" dirty="0">
                <a:latin typeface="Times New Roman" panose="02020603050405020304" pitchFamily="18" charset="0"/>
                <a:cs typeface="Times New Roman" panose="02020603050405020304" pitchFamily="18" charset="0"/>
              </a:rPr>
              <a:t> &gt;&gt; fix(6.628)</a:t>
            </a:r>
          </a:p>
          <a:p>
            <a:pPr marL="0" indent="0">
              <a:buNone/>
            </a:pPr>
            <a:r>
              <a:rPr lang="en-IN" sz="2800" dirty="0">
                <a:latin typeface="Times New Roman" panose="02020603050405020304" pitchFamily="18" charset="0"/>
                <a:cs typeface="Times New Roman" panose="02020603050405020304" pitchFamily="18" charset="0"/>
              </a:rPr>
              <a:t> </a:t>
            </a:r>
            <a:r>
              <a:rPr lang="en-IN" sz="2800" dirty="0" err="1">
                <a:latin typeface="Times New Roman" panose="02020603050405020304" pitchFamily="18" charset="0"/>
                <a:cs typeface="Times New Roman" panose="02020603050405020304" pitchFamily="18" charset="0"/>
              </a:rPr>
              <a:t>ans</a:t>
            </a:r>
            <a:r>
              <a:rPr lang="en-IN" sz="2800" dirty="0">
                <a:latin typeface="Times New Roman" panose="02020603050405020304" pitchFamily="18" charset="0"/>
                <a:cs typeface="Times New Roman" panose="02020603050405020304" pitchFamily="18" charset="0"/>
              </a:rPr>
              <a:t> = 6</a:t>
            </a:r>
          </a:p>
          <a:p>
            <a:pPr marL="0" indent="0">
              <a:buNone/>
            </a:pPr>
            <a:r>
              <a:rPr lang="en-IN" sz="2800" dirty="0">
                <a:latin typeface="Times New Roman" panose="02020603050405020304" pitchFamily="18" charset="0"/>
                <a:cs typeface="Times New Roman" panose="02020603050405020304" pitchFamily="18" charset="0"/>
              </a:rPr>
              <a:t> fix command rounds the element x to nearest integer towards zero</a:t>
            </a:r>
          </a:p>
          <a:p>
            <a:pPr marL="0" indent="0">
              <a:buNone/>
            </a:pPr>
            <a:r>
              <a:rPr lang="en-IN" sz="2800" dirty="0">
                <a:latin typeface="Times New Roman" panose="02020603050405020304" pitchFamily="18" charset="0"/>
                <a:cs typeface="Times New Roman" panose="02020603050405020304" pitchFamily="18" charset="0"/>
              </a:rPr>
              <a:t>&gt;&gt; ceil(6.628)</a:t>
            </a:r>
          </a:p>
          <a:p>
            <a:pPr marL="0" indent="0">
              <a:buNone/>
            </a:pPr>
            <a:r>
              <a:rPr lang="en-IN" sz="2800" dirty="0">
                <a:latin typeface="Times New Roman" panose="02020603050405020304" pitchFamily="18" charset="0"/>
                <a:cs typeface="Times New Roman" panose="02020603050405020304" pitchFamily="18" charset="0"/>
              </a:rPr>
              <a:t> </a:t>
            </a:r>
            <a:r>
              <a:rPr lang="en-IN" sz="2800" dirty="0" err="1">
                <a:latin typeface="Times New Roman" panose="02020603050405020304" pitchFamily="18" charset="0"/>
                <a:cs typeface="Times New Roman" panose="02020603050405020304" pitchFamily="18" charset="0"/>
              </a:rPr>
              <a:t>ans</a:t>
            </a:r>
            <a:r>
              <a:rPr lang="en-IN" sz="2800" dirty="0">
                <a:latin typeface="Times New Roman" panose="02020603050405020304" pitchFamily="18" charset="0"/>
                <a:cs typeface="Times New Roman" panose="02020603050405020304" pitchFamily="18" charset="0"/>
              </a:rPr>
              <a:t> = 7</a:t>
            </a:r>
          </a:p>
          <a:p>
            <a:pPr marL="0" indent="0">
              <a:buNone/>
            </a:pPr>
            <a:r>
              <a:rPr lang="en-IN" sz="2800" dirty="0">
                <a:latin typeface="Times New Roman" panose="02020603050405020304" pitchFamily="18" charset="0"/>
                <a:cs typeface="Times New Roman" panose="02020603050405020304" pitchFamily="18" charset="0"/>
              </a:rPr>
              <a:t> ceil command rounds the element x to nearest integer towards infinity</a:t>
            </a:r>
          </a:p>
          <a:p>
            <a:pPr marL="0" indent="0">
              <a:buNone/>
            </a:pPr>
            <a:r>
              <a:rPr lang="en-IN" sz="2800" dirty="0">
                <a:latin typeface="Times New Roman" panose="02020603050405020304" pitchFamily="18" charset="0"/>
                <a:cs typeface="Times New Roman" panose="02020603050405020304" pitchFamily="18" charset="0"/>
              </a:rPr>
              <a:t>&gt;&gt; floor(6.628)</a:t>
            </a:r>
          </a:p>
          <a:p>
            <a:pPr marL="0" indent="0">
              <a:buNone/>
            </a:pPr>
            <a:r>
              <a:rPr lang="en-IN" sz="2800" dirty="0">
                <a:latin typeface="Times New Roman" panose="02020603050405020304" pitchFamily="18" charset="0"/>
                <a:cs typeface="Times New Roman" panose="02020603050405020304" pitchFamily="18" charset="0"/>
              </a:rPr>
              <a:t> </a:t>
            </a:r>
            <a:r>
              <a:rPr lang="en-IN" sz="2800" dirty="0" err="1">
                <a:latin typeface="Times New Roman" panose="02020603050405020304" pitchFamily="18" charset="0"/>
                <a:cs typeface="Times New Roman" panose="02020603050405020304" pitchFamily="18" charset="0"/>
              </a:rPr>
              <a:t>ans</a:t>
            </a:r>
            <a:r>
              <a:rPr lang="en-IN" sz="2800" dirty="0">
                <a:latin typeface="Times New Roman" panose="02020603050405020304" pitchFamily="18" charset="0"/>
                <a:cs typeface="Times New Roman" panose="02020603050405020304" pitchFamily="18" charset="0"/>
              </a:rPr>
              <a:t> = 6</a:t>
            </a:r>
          </a:p>
          <a:p>
            <a:pPr marL="0" indent="0">
              <a:buNone/>
            </a:pPr>
            <a:r>
              <a:rPr lang="en-IN" sz="2800" dirty="0">
                <a:latin typeface="Times New Roman" panose="02020603050405020304" pitchFamily="18" charset="0"/>
                <a:cs typeface="Times New Roman" panose="02020603050405020304" pitchFamily="18" charset="0"/>
              </a:rPr>
              <a:t> floor command rounds the element x to nearest integer towards minus infinity </a:t>
            </a:r>
          </a:p>
          <a:p>
            <a:endParaRPr lang="en-US" dirty="0"/>
          </a:p>
        </p:txBody>
      </p:sp>
    </p:spTree>
    <p:extLst>
      <p:ext uri="{BB962C8B-B14F-4D97-AF65-F5344CB8AC3E}">
        <p14:creationId xmlns:p14="http://schemas.microsoft.com/office/powerpoint/2010/main" val="22128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86B34-020D-0C5F-F0BD-F78616B34A8C}"/>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Basic Plotting</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285B58B-ADB8-375F-DD14-2985CDE3A790}"/>
              </a:ext>
            </a:extLst>
          </p:cNvPr>
          <p:cNvSpPr>
            <a:spLocks noGrp="1"/>
          </p:cNvSpPr>
          <p:nvPr>
            <p:ph idx="1"/>
          </p:nvPr>
        </p:nvSpPr>
        <p:spPr/>
        <p:txBody>
          <a:bodyPr/>
          <a:lstStyle/>
          <a:p>
            <a:r>
              <a:rPr lang="en-IN" dirty="0"/>
              <a:t>MATLAB has an excellent set of graphic tools</a:t>
            </a:r>
            <a:r>
              <a:rPr lang="en-IN" dirty="0">
                <a:latin typeface="Times New Roman" panose="02020603050405020304" pitchFamily="18" charset="0"/>
                <a:cs typeface="Times New Roman" panose="02020603050405020304" pitchFamily="18" charset="0"/>
              </a:rPr>
              <a:t>.</a:t>
            </a:r>
            <a:r>
              <a:rPr lang="en-IN" dirty="0"/>
              <a:t> Plotting a given data set or the results of computation is possible with very few commands. </a:t>
            </a:r>
          </a:p>
          <a:p>
            <a:endParaRPr lang="en-IN" dirty="0"/>
          </a:p>
          <a:p>
            <a:r>
              <a:rPr lang="en-US" dirty="0">
                <a:solidFill>
                  <a:srgbClr val="00B0F0"/>
                </a:solidFill>
                <a:latin typeface="Times New Roman" panose="02020603050405020304" pitchFamily="18" charset="0"/>
                <a:cs typeface="Times New Roman" panose="02020603050405020304" pitchFamily="18" charset="0"/>
              </a:rPr>
              <a:t>Creating simple plots</a:t>
            </a:r>
          </a:p>
          <a:p>
            <a:r>
              <a:rPr lang="en-IN" dirty="0"/>
              <a:t>basic MATLAB graphing procedure, for example in 2D, is to take a vector of </a:t>
            </a:r>
            <a:r>
              <a:rPr lang="en-IN" dirty="0" err="1"/>
              <a:t>xcoordinates</a:t>
            </a:r>
            <a:r>
              <a:rPr lang="en-IN" dirty="0"/>
              <a:t>, x = (x1, . . . , </a:t>
            </a:r>
            <a:r>
              <a:rPr lang="en-IN" dirty="0" err="1"/>
              <a:t>xN</a:t>
            </a:r>
            <a:r>
              <a:rPr lang="en-IN" dirty="0"/>
              <a:t> ), and a vector of y-coordinates, y = (y1, . . . , </a:t>
            </a:r>
            <a:r>
              <a:rPr lang="en-IN" dirty="0" err="1"/>
              <a:t>yN</a:t>
            </a:r>
            <a:r>
              <a:rPr lang="en-IN" dirty="0"/>
              <a:t> ), locate the points (xi , </a:t>
            </a:r>
            <a:r>
              <a:rPr lang="en-IN" dirty="0" err="1"/>
              <a:t>yi</a:t>
            </a:r>
            <a:r>
              <a:rPr lang="en-IN" dirty="0"/>
              <a:t>), with </a:t>
            </a:r>
            <a:r>
              <a:rPr lang="en-IN" dirty="0" err="1"/>
              <a:t>i</a:t>
            </a:r>
            <a:r>
              <a:rPr lang="en-IN" dirty="0"/>
              <a:t> = 1, 2, . . . , n and then join them by straight lines. You need to prepare x and y in an identical array form; namely, x and y are both row arrays or column arrays of the same length.</a:t>
            </a:r>
            <a:endParaRPr lang="en-US"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14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1D62C-7821-3608-C7ED-B923442EE2D2}"/>
              </a:ext>
            </a:extLst>
          </p:cNvPr>
          <p:cNvSpPr>
            <a:spLocks noGrp="1"/>
          </p:cNvSpPr>
          <p:nvPr>
            <p:ph type="title"/>
          </p:nvPr>
        </p:nvSpPr>
        <p:spPr/>
        <p:txBody>
          <a:bodyPr/>
          <a:lstStyle/>
          <a:p>
            <a:r>
              <a:rPr lang="en-IN" dirty="0">
                <a:solidFill>
                  <a:srgbClr val="00B0F0"/>
                </a:solidFill>
              </a:rPr>
              <a:t>Continue…..</a:t>
            </a:r>
            <a:endParaRPr lang="en-US" dirty="0">
              <a:solidFill>
                <a:srgbClr val="00B0F0"/>
              </a:solidFill>
            </a:endParaRPr>
          </a:p>
        </p:txBody>
      </p:sp>
      <p:sp>
        <p:nvSpPr>
          <p:cNvPr id="3" name="Content Placeholder 2">
            <a:extLst>
              <a:ext uri="{FF2B5EF4-FFF2-40B4-BE49-F238E27FC236}">
                <a16:creationId xmlns:a16="http://schemas.microsoft.com/office/drawing/2014/main" id="{CFE3A235-303E-238B-6027-CD54FC2EA995}"/>
              </a:ext>
            </a:extLst>
          </p:cNvPr>
          <p:cNvSpPr>
            <a:spLocks noGrp="1"/>
          </p:cNvSpPr>
          <p:nvPr>
            <p:ph idx="1"/>
          </p:nvPr>
        </p:nvSpPr>
        <p:spPr/>
        <p:txBody>
          <a:bodyPr/>
          <a:lstStyle/>
          <a:p>
            <a:r>
              <a:rPr lang="en-IN" dirty="0"/>
              <a:t>The MATLAB command to plot a graph is plot(</a:t>
            </a:r>
            <a:r>
              <a:rPr lang="en-IN" dirty="0" err="1"/>
              <a:t>x,y</a:t>
            </a:r>
            <a:r>
              <a:rPr lang="en-IN" dirty="0"/>
              <a:t>). The vectors x = (1, 2, 3, 4, 5, 6) and y = (3, −1, 2, 4, 5, 1) produce the picture shown in Figure 2.1.</a:t>
            </a:r>
          </a:p>
          <a:p>
            <a:r>
              <a:rPr lang="en-IN" dirty="0"/>
              <a:t> &gt;&gt; x = [1 2 3 4 5 6]; </a:t>
            </a:r>
          </a:p>
          <a:p>
            <a:r>
              <a:rPr lang="en-IN" dirty="0"/>
              <a:t>&gt;&gt; y = [3 -1 2 4 5 1]; </a:t>
            </a:r>
          </a:p>
          <a:p>
            <a:r>
              <a:rPr lang="en-IN" dirty="0"/>
              <a:t>&gt;&gt; plot(</a:t>
            </a:r>
            <a:r>
              <a:rPr lang="en-IN" dirty="0" err="1"/>
              <a:t>x,y</a:t>
            </a:r>
            <a:r>
              <a:rPr lang="en-IN" dirty="0"/>
              <a:t>) </a:t>
            </a:r>
            <a:endParaRPr lang="en-US" dirty="0"/>
          </a:p>
        </p:txBody>
      </p:sp>
      <p:pic>
        <p:nvPicPr>
          <p:cNvPr id="5" name="Picture 4">
            <a:extLst>
              <a:ext uri="{FF2B5EF4-FFF2-40B4-BE49-F238E27FC236}">
                <a16:creationId xmlns:a16="http://schemas.microsoft.com/office/drawing/2014/main" id="{DFA2FCDE-5430-4201-A318-7A5B5208B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3243" y="2797222"/>
            <a:ext cx="3629025" cy="2819400"/>
          </a:xfrm>
          <a:prstGeom prst="rect">
            <a:avLst/>
          </a:prstGeom>
        </p:spPr>
      </p:pic>
    </p:spTree>
    <p:extLst>
      <p:ext uri="{BB962C8B-B14F-4D97-AF65-F5344CB8AC3E}">
        <p14:creationId xmlns:p14="http://schemas.microsoft.com/office/powerpoint/2010/main" val="3010905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C9653-6079-4F17-E4F1-4674B5200BE9}"/>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Continue….</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A54970-C058-73D6-826E-11A5E2744DD5}"/>
              </a:ext>
            </a:extLst>
          </p:cNvPr>
          <p:cNvSpPr>
            <a:spLocks noGrp="1"/>
          </p:cNvSpPr>
          <p:nvPr>
            <p:ph idx="1"/>
          </p:nvPr>
        </p:nvSpPr>
        <p:spPr/>
        <p:txBody>
          <a:bodyPr>
            <a:normAutofit fontScale="92500" lnSpcReduction="20000"/>
          </a:bodyPr>
          <a:lstStyle/>
          <a:p>
            <a:pPr marL="0" indent="0">
              <a:buNone/>
            </a:pPr>
            <a:r>
              <a:rPr lang="en-IN" dirty="0"/>
              <a:t>&gt;&gt;x = 0:pi/100:2*pi; </a:t>
            </a:r>
          </a:p>
          <a:p>
            <a:pPr marL="0" indent="0">
              <a:buNone/>
            </a:pPr>
            <a:r>
              <a:rPr lang="en-IN" dirty="0"/>
              <a:t>&gt;&gt; y = sin(x);</a:t>
            </a:r>
          </a:p>
          <a:p>
            <a:pPr marL="0" indent="0">
              <a:buNone/>
            </a:pPr>
            <a:r>
              <a:rPr lang="en-IN" dirty="0"/>
              <a:t>&gt;&gt; plot(</a:t>
            </a:r>
            <a:r>
              <a:rPr lang="en-IN" dirty="0" err="1"/>
              <a:t>x,y</a:t>
            </a:r>
            <a:r>
              <a:rPr lang="en-IN" dirty="0"/>
              <a:t>)</a:t>
            </a:r>
          </a:p>
          <a:p>
            <a:pPr marL="0" indent="0">
              <a:buNone/>
            </a:pPr>
            <a:endParaRPr lang="en-IN" dirty="0"/>
          </a:p>
          <a:p>
            <a:pPr marL="0" indent="0">
              <a:buNone/>
            </a:pPr>
            <a:r>
              <a:rPr lang="en-IN" dirty="0"/>
              <a:t> Notes:</a:t>
            </a:r>
          </a:p>
          <a:p>
            <a:pPr marL="0" indent="0">
              <a:buNone/>
            </a:pPr>
            <a:r>
              <a:rPr lang="en-IN" dirty="0"/>
              <a:t> • 0:pi/100:2*pi yields a vector that</a:t>
            </a:r>
          </a:p>
          <a:p>
            <a:pPr marL="0" indent="0">
              <a:buNone/>
            </a:pPr>
            <a:r>
              <a:rPr lang="en-IN" dirty="0"/>
              <a:t> – starts at 0,</a:t>
            </a:r>
          </a:p>
          <a:p>
            <a:pPr marL="0" indent="0">
              <a:buNone/>
            </a:pPr>
            <a:r>
              <a:rPr lang="en-IN" dirty="0"/>
              <a:t> – takes steps (or increments) of π/100,</a:t>
            </a:r>
          </a:p>
          <a:p>
            <a:pPr marL="0" indent="0">
              <a:buNone/>
            </a:pPr>
            <a:r>
              <a:rPr lang="en-IN" dirty="0"/>
              <a:t> – stops when 2π is reached.</a:t>
            </a:r>
          </a:p>
          <a:p>
            <a:pPr marL="0" indent="0">
              <a:buNone/>
            </a:pPr>
            <a:r>
              <a:rPr lang="en-IN" dirty="0"/>
              <a:t> • If you omit the increment, MATLAB automatically increments by 1.</a:t>
            </a:r>
            <a:endParaRPr lang="en-US" dirty="0"/>
          </a:p>
        </p:txBody>
      </p:sp>
    </p:spTree>
    <p:extLst>
      <p:ext uri="{BB962C8B-B14F-4D97-AF65-F5344CB8AC3E}">
        <p14:creationId xmlns:p14="http://schemas.microsoft.com/office/powerpoint/2010/main" val="1998092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F722-8FE4-709D-84B3-EAF8762CFDF7}"/>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Adding titles, axis labels, and annotations </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8BC9EB7-7995-C94A-F2D1-7B43870A6C6D}"/>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MATLAB enables you to add axis labels and titles. For example, using the graph from the previous example, add an x- and y-axis labels.</a:t>
            </a:r>
          </a:p>
          <a:p>
            <a:pPr marL="0" indent="0">
              <a:buNone/>
            </a:pPr>
            <a:r>
              <a:rPr lang="es-ES" dirty="0"/>
              <a:t>&gt;&gt; x = 0:pi/100:2*pi;</a:t>
            </a:r>
          </a:p>
          <a:p>
            <a:pPr marL="0" indent="0">
              <a:buNone/>
            </a:pPr>
            <a:r>
              <a:rPr lang="es-ES" dirty="0"/>
              <a:t> &gt;&gt; y = sin(x); </a:t>
            </a:r>
          </a:p>
          <a:p>
            <a:pPr marL="0" indent="0">
              <a:buNone/>
            </a:pPr>
            <a:r>
              <a:rPr lang="es-ES" dirty="0"/>
              <a:t>&gt;&gt; </a:t>
            </a:r>
            <a:r>
              <a:rPr lang="es-ES" dirty="0" err="1"/>
              <a:t>plot</a:t>
            </a:r>
            <a:r>
              <a:rPr lang="es-ES" dirty="0"/>
              <a:t>(</a:t>
            </a:r>
            <a:r>
              <a:rPr lang="es-ES" dirty="0" err="1"/>
              <a:t>x,y</a:t>
            </a:r>
            <a:r>
              <a:rPr lang="es-ES" dirty="0"/>
              <a:t>)</a:t>
            </a:r>
          </a:p>
          <a:p>
            <a:pPr marL="0" indent="0">
              <a:buNone/>
            </a:pPr>
            <a:r>
              <a:rPr lang="en-IN" dirty="0"/>
              <a:t>&gt;&gt; </a:t>
            </a:r>
            <a:r>
              <a:rPr lang="en-IN" dirty="0" err="1"/>
              <a:t>xlabel</a:t>
            </a:r>
            <a:r>
              <a:rPr lang="en-IN" dirty="0"/>
              <a:t>(’x = 0:2\pi’)</a:t>
            </a:r>
          </a:p>
          <a:p>
            <a:pPr marL="0" indent="0">
              <a:buNone/>
            </a:pPr>
            <a:r>
              <a:rPr lang="en-IN" dirty="0"/>
              <a:t> &gt;&gt; </a:t>
            </a:r>
            <a:r>
              <a:rPr lang="en-IN" dirty="0" err="1"/>
              <a:t>ylabel</a:t>
            </a:r>
            <a:r>
              <a:rPr lang="en-IN" dirty="0"/>
              <a:t>(’Sine of x’) </a:t>
            </a:r>
          </a:p>
          <a:p>
            <a:pPr marL="0" indent="0">
              <a:buNone/>
            </a:pPr>
            <a:r>
              <a:rPr lang="en-IN" dirty="0"/>
              <a:t>&gt;&gt; title(’Plot of the Sine function’) </a:t>
            </a:r>
            <a:endParaRPr lang="en-US"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B647FA5D-F87E-074B-B3B0-B31F41994A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1720" y="2749882"/>
            <a:ext cx="4105275" cy="3105150"/>
          </a:xfrm>
          <a:prstGeom prst="rect">
            <a:avLst/>
          </a:prstGeom>
        </p:spPr>
      </p:pic>
    </p:spTree>
    <p:extLst>
      <p:ext uri="{BB962C8B-B14F-4D97-AF65-F5344CB8AC3E}">
        <p14:creationId xmlns:p14="http://schemas.microsoft.com/office/powerpoint/2010/main" val="3775828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25A5B-DB3D-CCC9-60E1-8A385C25F770}"/>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Multiple data sets in one plot</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85E3157-9C20-D580-CFF3-08B6AEB2D11D}"/>
              </a:ext>
            </a:extLst>
          </p:cNvPr>
          <p:cNvSpPr>
            <a:spLocks noGrp="1"/>
          </p:cNvSpPr>
          <p:nvPr>
            <p:ph idx="1"/>
          </p:nvPr>
        </p:nvSpPr>
        <p:spPr/>
        <p:txBody>
          <a:bodyPr>
            <a:normAutofit fontScale="70000" lnSpcReduction="20000"/>
          </a:bodyPr>
          <a:lstStyle/>
          <a:p>
            <a:pPr algn="just"/>
            <a:r>
              <a:rPr lang="en-IN" dirty="0">
                <a:latin typeface="Times New Roman" panose="02020603050405020304" pitchFamily="18" charset="0"/>
                <a:cs typeface="Times New Roman" panose="02020603050405020304" pitchFamily="18" charset="0"/>
              </a:rPr>
              <a:t>Multiple (x, y) pairs arguments create multiple graphs with a single call to plot. For example, these statements plot three related functions of x: y1 = 2 cos(x), y2 = cos(x), and y3 = 0.5 ∗ cos(x), in the interval 0 ≤ x ≤ 2π. </a:t>
            </a:r>
          </a:p>
          <a:p>
            <a:pPr algn="just"/>
            <a:r>
              <a:rPr lang="es-ES" dirty="0"/>
              <a:t>&gt;&gt; x = 0:pi/100:2*pi; </a:t>
            </a:r>
          </a:p>
          <a:p>
            <a:pPr algn="just"/>
            <a:r>
              <a:rPr lang="es-ES" dirty="0"/>
              <a:t>&gt;&gt; y1 = 2*cos(x); </a:t>
            </a:r>
          </a:p>
          <a:p>
            <a:pPr algn="just"/>
            <a:r>
              <a:rPr lang="es-ES" dirty="0"/>
              <a:t>&gt;&gt; y2 = cos(x); </a:t>
            </a:r>
          </a:p>
          <a:p>
            <a:pPr algn="just"/>
            <a:r>
              <a:rPr lang="es-ES" dirty="0"/>
              <a:t>&gt;&gt; y3 = 0.5*cos(x); </a:t>
            </a:r>
          </a:p>
          <a:p>
            <a:pPr algn="just"/>
            <a:r>
              <a:rPr lang="es-ES" dirty="0"/>
              <a:t>&gt;&gt; </a:t>
            </a:r>
            <a:r>
              <a:rPr lang="es-ES" dirty="0" err="1"/>
              <a:t>plot</a:t>
            </a:r>
            <a:r>
              <a:rPr lang="es-ES" dirty="0"/>
              <a:t>(x,y1,’--’,x,y2,’-’,x,y3,’:’)</a:t>
            </a:r>
          </a:p>
          <a:p>
            <a:pPr algn="just"/>
            <a:r>
              <a:rPr lang="es-ES" dirty="0"/>
              <a:t> &gt;&gt; </a:t>
            </a:r>
            <a:r>
              <a:rPr lang="es-ES" dirty="0" err="1"/>
              <a:t>xlabel</a:t>
            </a:r>
            <a:r>
              <a:rPr lang="es-ES" dirty="0"/>
              <a:t>(’0 \</a:t>
            </a:r>
            <a:r>
              <a:rPr lang="es-ES" dirty="0" err="1"/>
              <a:t>leq</a:t>
            </a:r>
            <a:r>
              <a:rPr lang="es-ES" dirty="0"/>
              <a:t> x \</a:t>
            </a:r>
            <a:r>
              <a:rPr lang="es-ES" dirty="0" err="1"/>
              <a:t>leq</a:t>
            </a:r>
            <a:r>
              <a:rPr lang="es-ES" dirty="0"/>
              <a:t> 2\pi’)</a:t>
            </a:r>
          </a:p>
          <a:p>
            <a:pPr algn="just"/>
            <a:r>
              <a:rPr lang="es-ES" dirty="0"/>
              <a:t> &gt;&gt; </a:t>
            </a:r>
            <a:r>
              <a:rPr lang="es-ES" dirty="0" err="1"/>
              <a:t>ylabel</a:t>
            </a:r>
            <a:r>
              <a:rPr lang="es-ES" dirty="0"/>
              <a:t>(’</a:t>
            </a:r>
            <a:r>
              <a:rPr lang="es-ES" dirty="0" err="1"/>
              <a:t>Cosine</a:t>
            </a:r>
            <a:r>
              <a:rPr lang="es-ES" dirty="0"/>
              <a:t> </a:t>
            </a:r>
            <a:r>
              <a:rPr lang="es-ES" dirty="0" err="1"/>
              <a:t>functions</a:t>
            </a:r>
            <a:r>
              <a:rPr lang="es-ES" dirty="0"/>
              <a:t>’) </a:t>
            </a:r>
          </a:p>
          <a:p>
            <a:pPr algn="just"/>
            <a:r>
              <a:rPr lang="es-ES" dirty="0"/>
              <a:t>&gt;&gt; </a:t>
            </a:r>
            <a:r>
              <a:rPr lang="es-ES" dirty="0" err="1"/>
              <a:t>legend</a:t>
            </a:r>
            <a:r>
              <a:rPr lang="es-ES" dirty="0"/>
              <a:t>(’2*cos(x)’,’cos(x)’,’0.5*cos(x)’) </a:t>
            </a:r>
          </a:p>
          <a:p>
            <a:pPr algn="just"/>
            <a:r>
              <a:rPr lang="en-IN" dirty="0"/>
              <a:t>&gt;&gt; title(’Typical example of multiple plots’)</a:t>
            </a:r>
          </a:p>
          <a:p>
            <a:pPr algn="just"/>
            <a:r>
              <a:rPr lang="en-IN" dirty="0"/>
              <a:t> &gt;&gt; axis([0 2*pi -3 3]) </a:t>
            </a:r>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1081480D-BB04-4743-34E9-3813E80EDD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495716"/>
            <a:ext cx="4767255" cy="3681247"/>
          </a:xfrm>
          <a:prstGeom prst="rect">
            <a:avLst/>
          </a:prstGeom>
        </p:spPr>
      </p:pic>
    </p:spTree>
    <p:extLst>
      <p:ext uri="{BB962C8B-B14F-4D97-AF65-F5344CB8AC3E}">
        <p14:creationId xmlns:p14="http://schemas.microsoft.com/office/powerpoint/2010/main" val="1293731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F9E26-E71D-AF55-71FC-17CB57665A92}"/>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Specifying line styles and </a:t>
            </a:r>
            <a:r>
              <a:rPr lang="en-IN" dirty="0" err="1">
                <a:solidFill>
                  <a:srgbClr val="00B0F0"/>
                </a:solidFill>
                <a:latin typeface="Times New Roman" panose="02020603050405020304" pitchFamily="18" charset="0"/>
                <a:cs typeface="Times New Roman" panose="02020603050405020304" pitchFamily="18" charset="0"/>
              </a:rPr>
              <a:t>colors</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F80BEEC-1A66-9FBE-99BD-8EC11F775DB5}"/>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It is possible to specify line styles, </a:t>
            </a:r>
            <a:r>
              <a:rPr lang="en-IN" dirty="0" err="1">
                <a:latin typeface="Times New Roman" panose="02020603050405020304" pitchFamily="18" charset="0"/>
                <a:cs typeface="Times New Roman" panose="02020603050405020304" pitchFamily="18" charset="0"/>
              </a:rPr>
              <a:t>colors</a:t>
            </a:r>
            <a:r>
              <a:rPr lang="en-IN" dirty="0">
                <a:latin typeface="Times New Roman" panose="02020603050405020304" pitchFamily="18" charset="0"/>
                <a:cs typeface="Times New Roman" panose="02020603050405020304" pitchFamily="18" charset="0"/>
              </a:rPr>
              <a:t>, and markers (e.g., circles, plus signs, . . . ) using the plot command: </a:t>
            </a:r>
          </a:p>
          <a:p>
            <a:r>
              <a:rPr lang="en-IN" dirty="0"/>
              <a:t>plot(x,y,’</a:t>
            </a:r>
            <a:r>
              <a:rPr lang="en-IN" dirty="0" err="1"/>
              <a:t>style_color_marker</a:t>
            </a:r>
            <a:r>
              <a:rPr lang="en-IN" dirty="0"/>
              <a:t>’) </a:t>
            </a:r>
          </a:p>
          <a:p>
            <a:endParaRPr lang="en-US" dirty="0"/>
          </a:p>
        </p:txBody>
      </p:sp>
      <p:pic>
        <p:nvPicPr>
          <p:cNvPr id="5" name="Picture 4">
            <a:extLst>
              <a:ext uri="{FF2B5EF4-FFF2-40B4-BE49-F238E27FC236}">
                <a16:creationId xmlns:a16="http://schemas.microsoft.com/office/drawing/2014/main" id="{3FCC3619-3735-6980-2443-0338BFC8F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2018" y="3302759"/>
            <a:ext cx="8447963" cy="2571292"/>
          </a:xfrm>
          <a:prstGeom prst="rect">
            <a:avLst/>
          </a:prstGeom>
        </p:spPr>
      </p:pic>
    </p:spTree>
    <p:extLst>
      <p:ext uri="{BB962C8B-B14F-4D97-AF65-F5344CB8AC3E}">
        <p14:creationId xmlns:p14="http://schemas.microsoft.com/office/powerpoint/2010/main" val="2845209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6AD3E6-3348-2763-E91F-015E3C506D0A}"/>
              </a:ext>
            </a:extLst>
          </p:cNvPr>
          <p:cNvSpPr>
            <a:spLocks noGrp="1"/>
          </p:cNvSpPr>
          <p:nvPr>
            <p:ph idx="1"/>
          </p:nvPr>
        </p:nvSpPr>
        <p:spPr/>
        <p:txBody>
          <a:bodyPr/>
          <a:lstStyle/>
          <a:p>
            <a:pPr algn="ctr"/>
            <a:endParaRPr lang="en-IN" dirty="0"/>
          </a:p>
          <a:p>
            <a:pPr algn="ctr"/>
            <a:endParaRPr lang="en-IN" dirty="0"/>
          </a:p>
          <a:p>
            <a:pPr algn="ctr"/>
            <a:endParaRPr lang="en-IN" dirty="0"/>
          </a:p>
          <a:p>
            <a:pPr algn="ctr"/>
            <a:endParaRPr lang="en-IN" dirty="0"/>
          </a:p>
          <a:p>
            <a:pPr marL="0" indent="0" algn="ctr">
              <a:buNone/>
            </a:pPr>
            <a:r>
              <a:rPr lang="en-IN" sz="4800" dirty="0">
                <a:solidFill>
                  <a:srgbClr val="00B0F0"/>
                </a:solidFill>
                <a:latin typeface="Times New Roman" panose="02020603050405020304" pitchFamily="18" charset="0"/>
                <a:cs typeface="Times New Roman" panose="02020603050405020304" pitchFamily="18" charset="0"/>
              </a:rPr>
              <a:t>Thank you</a:t>
            </a:r>
            <a:endParaRPr lang="en-US" sz="48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62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62839-4AB1-2443-E249-AE7CCC834127}"/>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Content</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AB4ECDD-29BF-B2C0-B8DE-770CEB21C6DE}"/>
              </a:ext>
            </a:extLst>
          </p:cNvPr>
          <p:cNvSpPr>
            <a:spLocks noGrp="1"/>
          </p:cNvSpPr>
          <p:nvPr>
            <p:ph idx="1"/>
          </p:nvPr>
        </p:nvSpPr>
        <p:spPr/>
        <p:txBody>
          <a:bodyPr/>
          <a:lstStyle/>
          <a:p>
            <a:r>
              <a:rPr lang="en-IN" dirty="0"/>
              <a:t>Introduction </a:t>
            </a:r>
          </a:p>
          <a:p>
            <a:r>
              <a:rPr lang="en-IN" dirty="0"/>
              <a:t>MATLAB Environment</a:t>
            </a:r>
          </a:p>
          <a:p>
            <a:r>
              <a:rPr lang="en-IN" dirty="0"/>
              <a:t>MATLAB as a Calculator</a:t>
            </a:r>
          </a:p>
          <a:p>
            <a:r>
              <a:rPr lang="en-IN" dirty="0"/>
              <a:t>MATLAB Online</a:t>
            </a:r>
          </a:p>
          <a:p>
            <a:r>
              <a:rPr lang="en-IN" dirty="0"/>
              <a:t>Syntax and Semantics </a:t>
            </a:r>
          </a:p>
          <a:p>
            <a:r>
              <a:rPr lang="en-IN" dirty="0"/>
              <a:t>Help </a:t>
            </a:r>
          </a:p>
          <a:p>
            <a:r>
              <a:rPr lang="en-IN" dirty="0"/>
              <a:t>Plotting</a:t>
            </a:r>
          </a:p>
          <a:p>
            <a:endParaRPr lang="en-US" dirty="0"/>
          </a:p>
        </p:txBody>
      </p:sp>
    </p:spTree>
    <p:extLst>
      <p:ext uri="{BB962C8B-B14F-4D97-AF65-F5344CB8AC3E}">
        <p14:creationId xmlns:p14="http://schemas.microsoft.com/office/powerpoint/2010/main" val="231863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BD7B8-A495-C182-2199-35E99CF6F240}"/>
              </a:ext>
            </a:extLst>
          </p:cNvPr>
          <p:cNvSpPr>
            <a:spLocks noGrp="1"/>
          </p:cNvSpPr>
          <p:nvPr>
            <p:ph type="title"/>
          </p:nvPr>
        </p:nvSpPr>
        <p:spPr/>
        <p:txBody>
          <a:bodyPr/>
          <a:lstStyle/>
          <a:p>
            <a:r>
              <a:rPr lang="en-IN" dirty="0">
                <a:solidFill>
                  <a:schemeClr val="accent5"/>
                </a:solidFill>
              </a:rPr>
              <a:t>Introduction</a:t>
            </a:r>
            <a:endParaRPr lang="en-US" dirty="0">
              <a:solidFill>
                <a:schemeClr val="accent5"/>
              </a:solidFill>
            </a:endParaRPr>
          </a:p>
        </p:txBody>
      </p:sp>
      <p:sp>
        <p:nvSpPr>
          <p:cNvPr id="3" name="Content Placeholder 2">
            <a:extLst>
              <a:ext uri="{FF2B5EF4-FFF2-40B4-BE49-F238E27FC236}">
                <a16:creationId xmlns:a16="http://schemas.microsoft.com/office/drawing/2014/main" id="{D7090338-0D99-437A-2479-6F336E1298D1}"/>
              </a:ext>
            </a:extLst>
          </p:cNvPr>
          <p:cNvSpPr>
            <a:spLocks noGrp="1"/>
          </p:cNvSpPr>
          <p:nvPr>
            <p:ph idx="1"/>
          </p:nvPr>
        </p:nvSpPr>
        <p:spPr>
          <a:xfrm>
            <a:off x="838200" y="1878634"/>
            <a:ext cx="10515600" cy="4351338"/>
          </a:xfrm>
        </p:spPr>
        <p:txBody>
          <a:bodyPr/>
          <a:lstStyle/>
          <a:p>
            <a:pPr algn="just"/>
            <a:r>
              <a:rPr lang="en-IN" dirty="0">
                <a:latin typeface="Times New Roman" panose="02020603050405020304" pitchFamily="18" charset="0"/>
                <a:cs typeface="Times New Roman" panose="02020603050405020304" pitchFamily="18" charset="0"/>
              </a:rPr>
              <a:t>MATLAB (</a:t>
            </a:r>
            <a:r>
              <a:rPr lang="en-IN" dirty="0" err="1">
                <a:latin typeface="Times New Roman" panose="02020603050405020304" pitchFamily="18" charset="0"/>
                <a:cs typeface="Times New Roman" panose="02020603050405020304" pitchFamily="18" charset="0"/>
              </a:rPr>
              <a:t>MATrix</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LABoratory</a:t>
            </a:r>
            <a:r>
              <a:rPr lang="en-IN" dirty="0">
                <a:latin typeface="Times New Roman" panose="02020603050405020304" pitchFamily="18" charset="0"/>
                <a:cs typeface="Times New Roman" panose="02020603050405020304" pitchFamily="18" charset="0"/>
              </a:rPr>
              <a:t>) is an efficient user-friendly interactive software package, which is very effective for solving engineering, mathematical, and system problems. </a:t>
            </a:r>
          </a:p>
          <a:p>
            <a:pPr algn="just"/>
            <a:endParaRPr lang="en-IN" dirty="0">
              <a:latin typeface="Times New Roman" panose="02020603050405020304" pitchFamily="18" charset="0"/>
              <a:cs typeface="Times New Roman" panose="02020603050405020304" pitchFamily="18" charset="0"/>
            </a:endParaRPr>
          </a:p>
          <a:p>
            <a:pPr algn="just"/>
            <a:r>
              <a:rPr lang="en-IN" dirty="0"/>
              <a:t>MATLAB Windows </a:t>
            </a:r>
          </a:p>
          <a:p>
            <a:pPr marL="0" indent="0" algn="just">
              <a:buNone/>
            </a:pPr>
            <a:r>
              <a:rPr lang="en-IN" dirty="0">
                <a:latin typeface="Times New Roman" panose="02020603050405020304" pitchFamily="18" charset="0"/>
                <a:cs typeface="Times New Roman" panose="02020603050405020304" pitchFamily="18" charset="0"/>
              </a:rPr>
              <a:t>The assumption here is that the reader is sitting in front of an active computer and MATLAB is installed. To begin MATLAB, double click the MATLAB icon on the computer’s desktop or select MATLAB from the Start or Program menu. Immediately a special window called the MATLAB desktop appears as below.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48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E26C3-71C4-0DFC-63A1-70461741A6E1}"/>
              </a:ext>
            </a:extLst>
          </p:cNvPr>
          <p:cNvSpPr>
            <a:spLocks noGrp="1"/>
          </p:cNvSpPr>
          <p:nvPr>
            <p:ph type="title"/>
          </p:nvPr>
        </p:nvSpPr>
        <p:spPr/>
        <p:txBody>
          <a:bodyPr/>
          <a:lstStyle/>
          <a:p>
            <a:r>
              <a:rPr lang="en-IN" dirty="0">
                <a:solidFill>
                  <a:srgbClr val="00B0F0"/>
                </a:solidFill>
              </a:rPr>
              <a:t>MATLAB Environment</a:t>
            </a:r>
            <a:endParaRPr lang="en-US" dirty="0"/>
          </a:p>
        </p:txBody>
      </p:sp>
      <p:pic>
        <p:nvPicPr>
          <p:cNvPr id="5" name="Content Placeholder 4">
            <a:extLst>
              <a:ext uri="{FF2B5EF4-FFF2-40B4-BE49-F238E27FC236}">
                <a16:creationId xmlns:a16="http://schemas.microsoft.com/office/drawing/2014/main" id="{A305C3D3-872A-71B7-D2E9-9F3DAB0A48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58677" y="1889611"/>
            <a:ext cx="5844209" cy="4603264"/>
          </a:xfrm>
        </p:spPr>
      </p:pic>
      <p:sp>
        <p:nvSpPr>
          <p:cNvPr id="6" name="TextBox 5">
            <a:extLst>
              <a:ext uri="{FF2B5EF4-FFF2-40B4-BE49-F238E27FC236}">
                <a16:creationId xmlns:a16="http://schemas.microsoft.com/office/drawing/2014/main" id="{029D654D-74DB-7771-88D4-A56EAC3FDF9D}"/>
              </a:ext>
            </a:extLst>
          </p:cNvPr>
          <p:cNvSpPr txBox="1"/>
          <p:nvPr/>
        </p:nvSpPr>
        <p:spPr>
          <a:xfrm>
            <a:off x="1166191" y="3127513"/>
            <a:ext cx="3869635" cy="1569660"/>
          </a:xfrm>
          <a:prstGeom prst="rect">
            <a:avLst/>
          </a:prstGeom>
          <a:noFill/>
        </p:spPr>
        <p:txBody>
          <a:bodyPr wrap="square" rtlCol="0">
            <a:spAutoFit/>
          </a:bodyPr>
          <a:lstStyle/>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The Command Window </a:t>
            </a:r>
          </a:p>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The Command History</a:t>
            </a:r>
          </a:p>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 The Workspace</a:t>
            </a:r>
          </a:p>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 The Current Directory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88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808E-A8F9-3373-625A-0D557F654A91}"/>
              </a:ext>
            </a:extLst>
          </p:cNvPr>
          <p:cNvSpPr>
            <a:spLocks noGrp="1"/>
          </p:cNvSpPr>
          <p:nvPr>
            <p:ph type="title"/>
          </p:nvPr>
        </p:nvSpPr>
        <p:spPr/>
        <p:txBody>
          <a:bodyPr/>
          <a:lstStyle/>
          <a:p>
            <a:r>
              <a:rPr lang="en-IN" dirty="0" err="1">
                <a:solidFill>
                  <a:srgbClr val="00B0F0"/>
                </a:solidFill>
                <a:latin typeface="Times New Roman" panose="02020603050405020304" pitchFamily="18" charset="0"/>
                <a:cs typeface="Times New Roman" panose="02020603050405020304" pitchFamily="18" charset="0"/>
              </a:rPr>
              <a:t>Matlab</a:t>
            </a:r>
            <a:r>
              <a:rPr lang="en-IN" dirty="0">
                <a:solidFill>
                  <a:srgbClr val="00B0F0"/>
                </a:solidFill>
                <a:latin typeface="Times New Roman" panose="02020603050405020304" pitchFamily="18" charset="0"/>
                <a:cs typeface="Times New Roman" panose="02020603050405020304" pitchFamily="18" charset="0"/>
              </a:rPr>
              <a:t> as a Calculator</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7168196-94A9-8769-FDBA-0FD3EDF5B616}"/>
              </a:ext>
            </a:extLst>
          </p:cNvPr>
          <p:cNvSpPr>
            <a:spLocks noGrp="1"/>
          </p:cNvSpPr>
          <p:nvPr>
            <p:ph idx="1"/>
          </p:nvPr>
        </p:nvSpPr>
        <p:spPr/>
        <p:txBody>
          <a:bodyPr>
            <a:normAutofit lnSpcReduction="10000"/>
          </a:bodyPr>
          <a:lstStyle/>
          <a:p>
            <a:pPr marL="0" indent="0">
              <a:buNone/>
            </a:pPr>
            <a:r>
              <a:rPr lang="en-IN" dirty="0">
                <a:latin typeface="Times New Roman" panose="02020603050405020304" pitchFamily="18" charset="0"/>
                <a:cs typeface="Times New Roman" panose="02020603050405020304" pitchFamily="18" charset="0"/>
              </a:rPr>
              <a:t>Let’s start at the very beginning. For example, let’s suppose you want to calculate the expression, 1 + 2 × 3. You type it at the prompt command (&gt;&gt;) as follows,</a:t>
            </a:r>
          </a:p>
          <a:p>
            <a:pPr marL="0" indent="0">
              <a:buNone/>
            </a:pPr>
            <a:r>
              <a:rPr lang="en-IN" dirty="0">
                <a:latin typeface="Times New Roman" panose="02020603050405020304" pitchFamily="18" charset="0"/>
                <a:cs typeface="Times New Roman" panose="02020603050405020304" pitchFamily="18" charset="0"/>
              </a:rPr>
              <a:t>            &gt;&gt; 1+2*3</a:t>
            </a:r>
          </a:p>
          <a:p>
            <a:pPr marL="0" indent="0">
              <a:buNone/>
            </a:pPr>
            <a:r>
              <a:rPr lang="en-IN" dirty="0">
                <a:latin typeface="Times New Roman" panose="02020603050405020304" pitchFamily="18" charset="0"/>
                <a:cs typeface="Times New Roman" panose="02020603050405020304" pitchFamily="18" charset="0"/>
              </a:rPr>
              <a:t>                  Ans= </a:t>
            </a:r>
          </a:p>
          <a:p>
            <a:pPr marL="0" indent="0">
              <a:buNone/>
            </a:pPr>
            <a:r>
              <a:rPr lang="en-IN" dirty="0">
                <a:latin typeface="Times New Roman" panose="02020603050405020304" pitchFamily="18" charset="0"/>
                <a:cs typeface="Times New Roman" panose="02020603050405020304" pitchFamily="18" charset="0"/>
              </a:rPr>
              <a:t>                           7 </a:t>
            </a:r>
          </a:p>
          <a:p>
            <a:pPr marL="0" indent="0">
              <a:buNone/>
            </a:pPr>
            <a:r>
              <a:rPr lang="en-IN" dirty="0">
                <a:latin typeface="Times New Roman" panose="02020603050405020304" pitchFamily="18" charset="0"/>
                <a:cs typeface="Times New Roman" panose="02020603050405020304" pitchFamily="18" charset="0"/>
              </a:rPr>
              <a:t>You will have noticed that if you do not specify an output variable, MATLAB uses a default variable </a:t>
            </a:r>
            <a:r>
              <a:rPr lang="en-IN" dirty="0" err="1">
                <a:latin typeface="Times New Roman" panose="02020603050405020304" pitchFamily="18" charset="0"/>
                <a:cs typeface="Times New Roman" panose="02020603050405020304" pitchFamily="18" charset="0"/>
              </a:rPr>
              <a:t>ans</a:t>
            </a:r>
            <a:r>
              <a:rPr lang="en-IN" dirty="0">
                <a:latin typeface="Times New Roman" panose="02020603050405020304" pitchFamily="18" charset="0"/>
                <a:cs typeface="Times New Roman" panose="02020603050405020304" pitchFamily="18" charset="0"/>
              </a:rPr>
              <a:t>, short for answer, to store the results of the current calculation.</a:t>
            </a:r>
          </a:p>
          <a:p>
            <a:pPr marL="0" indent="0">
              <a:buNone/>
            </a:pP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17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2235F-604E-71CF-D228-407A57754F71}"/>
              </a:ext>
            </a:extLst>
          </p:cNvPr>
          <p:cNvSpPr>
            <a:spLocks noGrp="1"/>
          </p:cNvSpPr>
          <p:nvPr>
            <p:ph type="title"/>
          </p:nvPr>
        </p:nvSpPr>
        <p:spPr/>
        <p:txBody>
          <a:bodyPr/>
          <a:lstStyle/>
          <a:p>
            <a:r>
              <a:rPr lang="en-IN" dirty="0" err="1">
                <a:solidFill>
                  <a:srgbClr val="00B0F0"/>
                </a:solidFill>
                <a:latin typeface="Times New Roman" panose="02020603050405020304" pitchFamily="18" charset="0"/>
                <a:cs typeface="Times New Roman" panose="02020603050405020304" pitchFamily="18" charset="0"/>
              </a:rPr>
              <a:t>Matlab</a:t>
            </a:r>
            <a:r>
              <a:rPr lang="en-IN" dirty="0">
                <a:solidFill>
                  <a:srgbClr val="00B0F0"/>
                </a:solidFill>
                <a:latin typeface="Times New Roman" panose="02020603050405020304" pitchFamily="18" charset="0"/>
                <a:cs typeface="Times New Roman" panose="02020603050405020304" pitchFamily="18" charset="0"/>
              </a:rPr>
              <a:t> Operation</a:t>
            </a:r>
            <a:endParaRPr lang="en-US" dirty="0">
              <a:solidFill>
                <a:srgbClr val="00B0F0"/>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3228D345-279F-5140-D5CF-2BB378B5CA86}"/>
              </a:ext>
            </a:extLst>
          </p:cNvPr>
          <p:cNvGraphicFramePr>
            <a:graphicFrameLocks noGrp="1"/>
          </p:cNvGraphicFramePr>
          <p:nvPr>
            <p:ph idx="1"/>
            <p:extLst>
              <p:ext uri="{D42A27DB-BD31-4B8C-83A1-F6EECF244321}">
                <p14:modId xmlns:p14="http://schemas.microsoft.com/office/powerpoint/2010/main" val="4185608985"/>
              </p:ext>
            </p:extLst>
          </p:nvPr>
        </p:nvGraphicFramePr>
        <p:xfrm>
          <a:off x="838200" y="1825624"/>
          <a:ext cx="10515600" cy="3350864"/>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637680478"/>
                    </a:ext>
                  </a:extLst>
                </a:gridCol>
                <a:gridCol w="2628900">
                  <a:extLst>
                    <a:ext uri="{9D8B030D-6E8A-4147-A177-3AD203B41FA5}">
                      <a16:colId xmlns:a16="http://schemas.microsoft.com/office/drawing/2014/main" val="4033969604"/>
                    </a:ext>
                  </a:extLst>
                </a:gridCol>
                <a:gridCol w="2628900">
                  <a:extLst>
                    <a:ext uri="{9D8B030D-6E8A-4147-A177-3AD203B41FA5}">
                      <a16:colId xmlns:a16="http://schemas.microsoft.com/office/drawing/2014/main" val="1815336002"/>
                    </a:ext>
                  </a:extLst>
                </a:gridCol>
                <a:gridCol w="2628900">
                  <a:extLst>
                    <a:ext uri="{9D8B030D-6E8A-4147-A177-3AD203B41FA5}">
                      <a16:colId xmlns:a16="http://schemas.microsoft.com/office/drawing/2014/main" val="3661495842"/>
                    </a:ext>
                  </a:extLst>
                </a:gridCol>
              </a:tblGrid>
              <a:tr h="546704">
                <a:tc>
                  <a:txBody>
                    <a:bodyPr/>
                    <a:lstStyle/>
                    <a:p>
                      <a:pPr algn="ctr"/>
                      <a:r>
                        <a:rPr lang="en-IN" sz="2400" dirty="0">
                          <a:latin typeface="Times New Roman" panose="02020603050405020304" pitchFamily="18" charset="0"/>
                          <a:cs typeface="Times New Roman" panose="02020603050405020304" pitchFamily="18" charset="0"/>
                        </a:rPr>
                        <a:t>Symbol</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latin typeface="Times New Roman" panose="02020603050405020304" pitchFamily="18" charset="0"/>
                          <a:cs typeface="Times New Roman" panose="02020603050405020304" pitchFamily="18" charset="0"/>
                        </a:rPr>
                        <a:t>Operation</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latin typeface="Times New Roman" panose="02020603050405020304" pitchFamily="18" charset="0"/>
                          <a:cs typeface="Times New Roman" panose="02020603050405020304" pitchFamily="18" charset="0"/>
                        </a:rPr>
                        <a:t>Example</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latin typeface="Times New Roman" panose="02020603050405020304" pitchFamily="18" charset="0"/>
                          <a:cs typeface="Times New Roman" panose="02020603050405020304" pitchFamily="18" charset="0"/>
                        </a:rPr>
                        <a:t>Answer</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71597830"/>
                  </a:ext>
                </a:extLst>
              </a:tr>
              <a:tr h="546704">
                <a:tc>
                  <a:txBody>
                    <a:bodyPr/>
                    <a:lstStyle/>
                    <a:p>
                      <a:pPr algn="ctr"/>
                      <a:r>
                        <a:rPr lang="en-IN" sz="4000" dirty="0"/>
                        <a:t>+</a:t>
                      </a:r>
                      <a:endParaRPr lang="en-US" sz="4000" dirty="0"/>
                    </a:p>
                  </a:txBody>
                  <a:tcPr/>
                </a:tc>
                <a:tc>
                  <a:txBody>
                    <a:bodyPr/>
                    <a:lstStyle/>
                    <a:p>
                      <a:pPr algn="ctr"/>
                      <a:r>
                        <a:rPr lang="en-IN" sz="2400" dirty="0">
                          <a:latin typeface="Times New Roman" panose="02020603050405020304" pitchFamily="18" charset="0"/>
                          <a:cs typeface="Times New Roman" panose="02020603050405020304" pitchFamily="18" charset="0"/>
                        </a:rPr>
                        <a:t>Addition</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t>3+6</a:t>
                      </a:r>
                      <a:endParaRPr lang="en-US" sz="2400" dirty="0"/>
                    </a:p>
                  </a:txBody>
                  <a:tcPr/>
                </a:tc>
                <a:tc>
                  <a:txBody>
                    <a:bodyPr/>
                    <a:lstStyle/>
                    <a:p>
                      <a:pPr algn="ctr"/>
                      <a:r>
                        <a:rPr lang="en-IN" sz="2400" dirty="0"/>
                        <a:t>12</a:t>
                      </a:r>
                      <a:endParaRPr lang="en-US" sz="2400" dirty="0"/>
                    </a:p>
                  </a:txBody>
                  <a:tcPr/>
                </a:tc>
                <a:extLst>
                  <a:ext uri="{0D108BD9-81ED-4DB2-BD59-A6C34878D82A}">
                    <a16:rowId xmlns:a16="http://schemas.microsoft.com/office/drawing/2014/main" val="4244771564"/>
                  </a:ext>
                </a:extLst>
              </a:tr>
              <a:tr h="546704">
                <a:tc>
                  <a:txBody>
                    <a:bodyPr/>
                    <a:lstStyle/>
                    <a:p>
                      <a:pPr algn="ctr"/>
                      <a:r>
                        <a:rPr lang="en-IN" sz="4000" b="1" dirty="0"/>
                        <a:t>-</a:t>
                      </a:r>
                      <a:endParaRPr lang="en-US" sz="4000" b="1" dirty="0"/>
                    </a:p>
                  </a:txBody>
                  <a:tcPr/>
                </a:tc>
                <a:tc>
                  <a:txBody>
                    <a:bodyPr/>
                    <a:lstStyle/>
                    <a:p>
                      <a:pPr algn="ctr"/>
                      <a:r>
                        <a:rPr lang="en-IN" sz="2400" dirty="0">
                          <a:latin typeface="Times New Roman" panose="02020603050405020304" pitchFamily="18" charset="0"/>
                          <a:cs typeface="Times New Roman" panose="02020603050405020304" pitchFamily="18" charset="0"/>
                        </a:rPr>
                        <a:t>Subtraction</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t>9-4</a:t>
                      </a:r>
                      <a:endParaRPr lang="en-US" sz="2400" dirty="0"/>
                    </a:p>
                  </a:txBody>
                  <a:tcPr/>
                </a:tc>
                <a:tc>
                  <a:txBody>
                    <a:bodyPr/>
                    <a:lstStyle/>
                    <a:p>
                      <a:pPr algn="ctr"/>
                      <a:r>
                        <a:rPr lang="en-IN" sz="2400" dirty="0"/>
                        <a:t>5</a:t>
                      </a:r>
                      <a:endParaRPr lang="en-US" sz="2400" dirty="0"/>
                    </a:p>
                  </a:txBody>
                  <a:tcPr/>
                </a:tc>
                <a:extLst>
                  <a:ext uri="{0D108BD9-81ED-4DB2-BD59-A6C34878D82A}">
                    <a16:rowId xmlns:a16="http://schemas.microsoft.com/office/drawing/2014/main" val="3000977895"/>
                  </a:ext>
                </a:extLst>
              </a:tr>
              <a:tr h="5467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latin typeface="Times New Roman" panose="02020603050405020304" pitchFamily="18" charset="0"/>
                          <a:cs typeface="Times New Roman" panose="02020603050405020304" pitchFamily="18" charset="0"/>
                        </a:rPr>
                        <a:t>Multiplication</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t>3*3</a:t>
                      </a:r>
                      <a:endParaRPr lang="en-US" sz="2400" dirty="0"/>
                    </a:p>
                  </a:txBody>
                  <a:tcPr/>
                </a:tc>
                <a:tc>
                  <a:txBody>
                    <a:bodyPr/>
                    <a:lstStyle/>
                    <a:p>
                      <a:pPr algn="ctr"/>
                      <a:r>
                        <a:rPr lang="en-IN" sz="2400" dirty="0"/>
                        <a:t>9</a:t>
                      </a:r>
                      <a:endParaRPr lang="en-US" sz="2400" dirty="0"/>
                    </a:p>
                  </a:txBody>
                  <a:tcPr/>
                </a:tc>
                <a:extLst>
                  <a:ext uri="{0D108BD9-81ED-4DB2-BD59-A6C34878D82A}">
                    <a16:rowId xmlns:a16="http://schemas.microsoft.com/office/drawing/2014/main" val="4271424146"/>
                  </a:ext>
                </a:extLst>
              </a:tr>
              <a:tr h="546704">
                <a:tc>
                  <a:txBody>
                    <a:bodyPr/>
                    <a:lstStyle/>
                    <a:p>
                      <a:pPr algn="ctr"/>
                      <a:r>
                        <a:rPr lang="en-IN"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latin typeface="Times New Roman" panose="02020603050405020304" pitchFamily="18" charset="0"/>
                          <a:cs typeface="Times New Roman" panose="02020603050405020304" pitchFamily="18" charset="0"/>
                        </a:rPr>
                        <a:t>Division</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IN" sz="2400" dirty="0"/>
                        <a:t>9/3</a:t>
                      </a:r>
                      <a:endParaRPr lang="en-US" sz="2400" dirty="0"/>
                    </a:p>
                  </a:txBody>
                  <a:tcPr/>
                </a:tc>
                <a:tc>
                  <a:txBody>
                    <a:bodyPr/>
                    <a:lstStyle/>
                    <a:p>
                      <a:pPr algn="ctr"/>
                      <a:r>
                        <a:rPr lang="en-IN" sz="2400" dirty="0"/>
                        <a:t>3</a:t>
                      </a:r>
                      <a:endParaRPr lang="en-US" sz="2400" dirty="0"/>
                    </a:p>
                  </a:txBody>
                  <a:tcPr/>
                </a:tc>
                <a:extLst>
                  <a:ext uri="{0D108BD9-81ED-4DB2-BD59-A6C34878D82A}">
                    <a16:rowId xmlns:a16="http://schemas.microsoft.com/office/drawing/2014/main" val="1469161846"/>
                  </a:ext>
                </a:extLst>
              </a:tr>
            </a:tbl>
          </a:graphicData>
        </a:graphic>
      </p:graphicFrame>
      <p:sp>
        <p:nvSpPr>
          <p:cNvPr id="6" name="TextBox 5">
            <a:extLst>
              <a:ext uri="{FF2B5EF4-FFF2-40B4-BE49-F238E27FC236}">
                <a16:creationId xmlns:a16="http://schemas.microsoft.com/office/drawing/2014/main" id="{2536C06B-9BE0-A490-E356-952BDE796D35}"/>
              </a:ext>
            </a:extLst>
          </p:cNvPr>
          <p:cNvSpPr txBox="1"/>
          <p:nvPr/>
        </p:nvSpPr>
        <p:spPr>
          <a:xfrm>
            <a:off x="1078172" y="5427344"/>
            <a:ext cx="10275627" cy="923330"/>
          </a:xfrm>
          <a:prstGeom prst="rect">
            <a:avLst/>
          </a:prstGeom>
          <a:noFill/>
        </p:spPr>
        <p:txBody>
          <a:bodyPr wrap="square">
            <a:spAutoFit/>
          </a:bodyPr>
          <a:lstStyle/>
          <a:p>
            <a:r>
              <a:rPr lang="en-IN" b="1" dirty="0">
                <a:latin typeface="Times New Roman" panose="02020603050405020304" pitchFamily="18" charset="0"/>
                <a:cs typeface="Times New Roman" panose="02020603050405020304" pitchFamily="18" charset="0"/>
              </a:rPr>
              <a:t>Quitting MATLAB </a:t>
            </a:r>
          </a:p>
          <a:p>
            <a:r>
              <a:rPr lang="en-IN" dirty="0">
                <a:latin typeface="Times New Roman" panose="02020603050405020304" pitchFamily="18" charset="0"/>
                <a:cs typeface="Times New Roman" panose="02020603050405020304" pitchFamily="18" charset="0"/>
              </a:rPr>
              <a:t>To end your MATLAB session, type quit in the Command Window, or select File −→</a:t>
            </a:r>
            <a:r>
              <a:rPr lang="en-IN" b="1" dirty="0">
                <a:latin typeface="Times New Roman" panose="02020603050405020304" pitchFamily="18" charset="0"/>
                <a:cs typeface="Times New Roman" panose="02020603050405020304" pitchFamily="18" charset="0"/>
              </a:rPr>
              <a:t> Exit </a:t>
            </a:r>
            <a:r>
              <a:rPr lang="en-IN" dirty="0">
                <a:latin typeface="Times New Roman" panose="02020603050405020304" pitchFamily="18" charset="0"/>
                <a:cs typeface="Times New Roman" panose="02020603050405020304" pitchFamily="18" charset="0"/>
              </a:rPr>
              <a:t>MATLAB in the desktop main menu.</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95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4CEC5-821E-D437-C2FD-677E295D4AA0}"/>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Mathematical Functions</a:t>
            </a:r>
            <a:endParaRPr lang="en-US" dirty="0">
              <a:solidFill>
                <a:srgbClr val="00B0F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87526797-F422-E936-BE7F-DB951AD3A19D}"/>
                  </a:ext>
                </a:extLst>
              </p:cNvPr>
              <p:cNvGraphicFramePr>
                <a:graphicFrameLocks noGrp="1"/>
              </p:cNvGraphicFramePr>
              <p:nvPr>
                <p:ph idx="1"/>
                <p:extLst>
                  <p:ext uri="{D42A27DB-BD31-4B8C-83A1-F6EECF244321}">
                    <p14:modId xmlns:p14="http://schemas.microsoft.com/office/powerpoint/2010/main" val="1889172050"/>
                  </p:ext>
                </p:extLst>
              </p:nvPr>
            </p:nvGraphicFramePr>
            <p:xfrm>
              <a:off x="838200" y="1825625"/>
              <a:ext cx="10515597" cy="29616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301037467"/>
                        </a:ext>
                      </a:extLst>
                    </a:gridCol>
                    <a:gridCol w="3505199">
                      <a:extLst>
                        <a:ext uri="{9D8B030D-6E8A-4147-A177-3AD203B41FA5}">
                          <a16:colId xmlns:a16="http://schemas.microsoft.com/office/drawing/2014/main" val="2570594183"/>
                        </a:ext>
                      </a:extLst>
                    </a:gridCol>
                    <a:gridCol w="3505199">
                      <a:extLst>
                        <a:ext uri="{9D8B030D-6E8A-4147-A177-3AD203B41FA5}">
                          <a16:colId xmlns:a16="http://schemas.microsoft.com/office/drawing/2014/main" val="2646500664"/>
                        </a:ext>
                      </a:extLst>
                    </a:gridCol>
                  </a:tblGrid>
                  <a:tr h="370840">
                    <a:tc>
                      <a:txBody>
                        <a:bodyPr/>
                        <a:lstStyle/>
                        <a:p>
                          <a:r>
                            <a:rPr lang="en-IN" dirty="0"/>
                            <a:t>MATLAB Command</a:t>
                          </a:r>
                          <a:endParaRPr lang="en-US" dirty="0"/>
                        </a:p>
                      </a:txBody>
                      <a:tcPr/>
                    </a:tc>
                    <a:tc>
                      <a:txBody>
                        <a:bodyPr/>
                        <a:lstStyle/>
                        <a:p>
                          <a:r>
                            <a:rPr lang="en-IN" dirty="0"/>
                            <a:t>Function</a:t>
                          </a:r>
                          <a:endParaRPr lang="en-US" dirty="0"/>
                        </a:p>
                      </a:txBody>
                      <a:tcPr/>
                    </a:tc>
                    <a:tc>
                      <a:txBody>
                        <a:bodyPr/>
                        <a:lstStyle/>
                        <a:p>
                          <a:r>
                            <a:rPr lang="en-IN" dirty="0"/>
                            <a:t>Example</a:t>
                          </a:r>
                          <a:endParaRPr lang="en-US" dirty="0"/>
                        </a:p>
                      </a:txBody>
                      <a:tcPr/>
                    </a:tc>
                    <a:extLst>
                      <a:ext uri="{0D108BD9-81ED-4DB2-BD59-A6C34878D82A}">
                        <a16:rowId xmlns:a16="http://schemas.microsoft.com/office/drawing/2014/main" val="2050024023"/>
                      </a:ext>
                    </a:extLst>
                  </a:tr>
                  <a:tr h="370840">
                    <a:tc>
                      <a:txBody>
                        <a:bodyPr/>
                        <a:lstStyle/>
                        <a:p>
                          <a:pPr algn="ctr"/>
                          <a:r>
                            <a:rPr lang="en-IN" dirty="0"/>
                            <a:t>sqrt(x)</a:t>
                          </a:r>
                          <a:endParaRPr lang="en-US" dirty="0"/>
                        </a:p>
                      </a:txBody>
                      <a:tcP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IN" b="0" i="1" smtClean="0">
                                        <a:latin typeface="Cambria Math" panose="02040503050406030204" pitchFamily="18" charset="0"/>
                                      </a:rPr>
                                      <m:t>𝑥</m:t>
                                    </m:r>
                                  </m:e>
                                </m:rad>
                              </m:oMath>
                            </m:oMathPara>
                          </a14:m>
                          <a:endParaRPr lang="en-US" dirty="0"/>
                        </a:p>
                      </a:txBody>
                      <a:tcPr/>
                    </a:tc>
                    <a:tc>
                      <a:txBody>
                        <a:bodyPr/>
                        <a:lstStyle/>
                        <a:p>
                          <a:pPr algn="ctr"/>
                          <a:r>
                            <a:rPr lang="en-IN" dirty="0"/>
                            <a:t>sqrt(3)</a:t>
                          </a:r>
                          <a:endParaRPr lang="en-US" dirty="0"/>
                        </a:p>
                      </a:txBody>
                      <a:tcPr/>
                    </a:tc>
                    <a:extLst>
                      <a:ext uri="{0D108BD9-81ED-4DB2-BD59-A6C34878D82A}">
                        <a16:rowId xmlns:a16="http://schemas.microsoft.com/office/drawing/2014/main" val="125559079"/>
                      </a:ext>
                    </a:extLst>
                  </a:tr>
                  <a:tr h="370840">
                    <a:tc>
                      <a:txBody>
                        <a:bodyPr/>
                        <a:lstStyle/>
                        <a:p>
                          <a:pPr algn="ctr"/>
                          <a:r>
                            <a:rPr lang="en-IN" dirty="0"/>
                            <a:t>log(x)</a:t>
                          </a:r>
                          <a:endParaRPr lang="en-US" dirty="0"/>
                        </a:p>
                      </a:txBody>
                      <a:tcPr/>
                    </a:tc>
                    <a:tc>
                      <a:txBody>
                        <a:bodyPr/>
                        <a:lstStyle/>
                        <a:p>
                          <a:pPr/>
                          <a14:m>
                            <m:oMathPara xmlns:m="http://schemas.openxmlformats.org/officeDocument/2006/math">
                              <m:oMathParaPr>
                                <m:jc m:val="centerGroup"/>
                              </m:oMathParaPr>
                              <m:oMath xmlns:m="http://schemas.openxmlformats.org/officeDocument/2006/math">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panose="02040503050406030204" pitchFamily="18" charset="0"/>
                                          </a:rPr>
                                          <m:t>log</m:t>
                                        </m:r>
                                      </m:e>
                                      <m:sub>
                                        <m:r>
                                          <a:rPr lang="en-IN" b="0" i="1" smtClean="0">
                                            <a:latin typeface="Cambria Math" panose="02040503050406030204" pitchFamily="18" charset="0"/>
                                          </a:rPr>
                                          <m:t>𝑒</m:t>
                                        </m:r>
                                      </m:sub>
                                    </m:sSub>
                                  </m:fName>
                                  <m:e>
                                    <m:r>
                                      <a:rPr lang="en-IN" b="0" i="1" smtClean="0">
                                        <a:latin typeface="Cambria Math" panose="02040503050406030204" pitchFamily="18" charset="0"/>
                                      </a:rPr>
                                      <m:t>𝑥</m:t>
                                    </m:r>
                                  </m:e>
                                </m:func>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panose="02040503050406030204" pitchFamily="18" charset="0"/>
                                          </a:rPr>
                                          <m:t>log</m:t>
                                        </m:r>
                                      </m:e>
                                      <m:sub>
                                        <m:r>
                                          <a:rPr lang="en-IN" b="0" i="1" smtClean="0">
                                            <a:latin typeface="Cambria Math" panose="02040503050406030204" pitchFamily="18" charset="0"/>
                                          </a:rPr>
                                          <m:t>𝑒</m:t>
                                        </m:r>
                                      </m:sub>
                                    </m:sSub>
                                  </m:fName>
                                  <m:e>
                                    <m:r>
                                      <a:rPr lang="en-IN" b="0" i="1" smtClean="0">
                                        <a:latin typeface="Cambria Math" panose="02040503050406030204" pitchFamily="18" charset="0"/>
                                      </a:rPr>
                                      <m:t>2</m:t>
                                    </m:r>
                                  </m:e>
                                </m:func>
                              </m:oMath>
                            </m:oMathPara>
                          </a14:m>
                          <a:endParaRPr lang="en-US" dirty="0"/>
                        </a:p>
                      </a:txBody>
                      <a:tcPr/>
                    </a:tc>
                    <a:extLst>
                      <a:ext uri="{0D108BD9-81ED-4DB2-BD59-A6C34878D82A}">
                        <a16:rowId xmlns:a16="http://schemas.microsoft.com/office/drawing/2014/main" val="324793461"/>
                      </a:ext>
                    </a:extLst>
                  </a:tr>
                  <a:tr h="370840">
                    <a:tc>
                      <a:txBody>
                        <a:bodyPr/>
                        <a:lstStyle/>
                        <a:p>
                          <a:pPr algn="ctr"/>
                          <a:r>
                            <a:rPr lang="en-IN" dirty="0"/>
                            <a:t>log10(x)</a:t>
                          </a:r>
                          <a:endParaRPr lang="en-US" dirty="0"/>
                        </a:p>
                      </a:txBody>
                      <a:tcPr/>
                    </a:tc>
                    <a:tc>
                      <a:txBody>
                        <a:bodyPr/>
                        <a:lstStyle/>
                        <a:p>
                          <a:pPr/>
                          <a14:m>
                            <m:oMathPara xmlns:m="http://schemas.openxmlformats.org/officeDocument/2006/math">
                              <m:oMathParaPr>
                                <m:jc m:val="centerGroup"/>
                              </m:oMathParaPr>
                              <m:oMath xmlns:m="http://schemas.openxmlformats.org/officeDocument/2006/math">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panose="02040503050406030204" pitchFamily="18" charset="0"/>
                                          </a:rPr>
                                          <m:t>log</m:t>
                                        </m:r>
                                      </m:e>
                                      <m:sub>
                                        <m:r>
                                          <a:rPr lang="en-IN" b="0" i="1" smtClean="0">
                                            <a:latin typeface="Cambria Math" panose="02040503050406030204" pitchFamily="18" charset="0"/>
                                          </a:rPr>
                                          <m:t>10</m:t>
                                        </m:r>
                                      </m:sub>
                                    </m:sSub>
                                  </m:fName>
                                  <m:e>
                                    <m:r>
                                      <a:rPr lang="en-IN" b="0" i="1" smtClean="0">
                                        <a:latin typeface="Cambria Math" panose="02040503050406030204" pitchFamily="18" charset="0"/>
                                      </a:rPr>
                                      <m:t>𝑥</m:t>
                                    </m:r>
                                  </m:e>
                                </m:func>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unc>
                                  <m:funcPr>
                                    <m:ctrlPr>
                                      <a:rPr lang="en-US" i="1" smtClean="0">
                                        <a:latin typeface="Cambria Math" panose="02040503050406030204" pitchFamily="18" charset="0"/>
                                      </a:rPr>
                                    </m:ctrlPr>
                                  </m:funcPr>
                                  <m:fName>
                                    <m:sSub>
                                      <m:sSubPr>
                                        <m:ctrlPr>
                                          <a:rPr lang="en-US" i="1" smtClean="0">
                                            <a:latin typeface="Cambria Math" panose="02040503050406030204" pitchFamily="18" charset="0"/>
                                          </a:rPr>
                                        </m:ctrlPr>
                                      </m:sSubPr>
                                      <m:e>
                                        <m:r>
                                          <m:rPr>
                                            <m:sty m:val="p"/>
                                          </m:rPr>
                                          <a:rPr lang="en-US" i="0" smtClean="0">
                                            <a:latin typeface="Cambria Math" panose="02040503050406030204" pitchFamily="18" charset="0"/>
                                          </a:rPr>
                                          <m:t>log</m:t>
                                        </m:r>
                                      </m:e>
                                      <m:sub>
                                        <m:r>
                                          <a:rPr lang="en-IN" b="0" i="1" smtClean="0">
                                            <a:latin typeface="Cambria Math" panose="02040503050406030204" pitchFamily="18" charset="0"/>
                                          </a:rPr>
                                          <m:t>10</m:t>
                                        </m:r>
                                      </m:sub>
                                    </m:sSub>
                                  </m:fName>
                                  <m:e>
                                    <m:r>
                                      <a:rPr lang="en-IN" b="0" i="1" smtClean="0">
                                        <a:latin typeface="Cambria Math" panose="02040503050406030204" pitchFamily="18" charset="0"/>
                                      </a:rPr>
                                      <m:t>2</m:t>
                                    </m:r>
                                  </m:e>
                                </m:func>
                              </m:oMath>
                            </m:oMathPara>
                          </a14:m>
                          <a:endParaRPr lang="en-US" dirty="0"/>
                        </a:p>
                      </a:txBody>
                      <a:tcPr/>
                    </a:tc>
                    <a:extLst>
                      <a:ext uri="{0D108BD9-81ED-4DB2-BD59-A6C34878D82A}">
                        <a16:rowId xmlns:a16="http://schemas.microsoft.com/office/drawing/2014/main" val="136233420"/>
                      </a:ext>
                    </a:extLst>
                  </a:tr>
                  <a:tr h="370840">
                    <a:tc>
                      <a:txBody>
                        <a:bodyPr/>
                        <a:lstStyle/>
                        <a:p>
                          <a:pPr algn="ctr"/>
                          <a:r>
                            <a:rPr lang="en-IN" dirty="0"/>
                            <a:t>exp(x)</a:t>
                          </a:r>
                          <a:endParaRPr 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lang="en-IN" i="1" smtClean="0">
                                        <a:latin typeface="Cambria Math" panose="02040503050406030204" pitchFamily="18" charset="0"/>
                                      </a:rPr>
                                    </m:ctrlPr>
                                  </m:sSupPr>
                                  <m:e>
                                    <m:r>
                                      <a:rPr lang="en-IN" b="0" i="1" smtClean="0">
                                        <a:latin typeface="Cambria Math" panose="02040503050406030204" pitchFamily="18" charset="0"/>
                                      </a:rPr>
                                      <m:t>𝑒</m:t>
                                    </m:r>
                                  </m:e>
                                  <m:sup>
                                    <m:r>
                                      <a:rPr lang="en-IN" b="0" i="1" smtClean="0">
                                        <a:latin typeface="Cambria Math" panose="02040503050406030204" pitchFamily="18" charset="0"/>
                                      </a:rPr>
                                      <m:t>𝑥</m:t>
                                    </m:r>
                                  </m:sup>
                                </m:sSup>
                              </m:oMath>
                            </m:oMathPara>
                          </a14:m>
                          <a:endParaRPr lang="en-US" dirty="0"/>
                        </a:p>
                      </a:txBody>
                      <a:tcPr/>
                    </a:tc>
                    <a:tc>
                      <a:txBody>
                        <a:bodyPr/>
                        <a:lstStyle/>
                        <a:p>
                          <a:pPr algn="ctr"/>
                          <a:r>
                            <a:rPr lang="en-IN" dirty="0"/>
                            <a:t>exp(2)</a:t>
                          </a:r>
                          <a:endParaRPr lang="en-US" dirty="0"/>
                        </a:p>
                      </a:txBody>
                      <a:tcPr/>
                    </a:tc>
                    <a:extLst>
                      <a:ext uri="{0D108BD9-81ED-4DB2-BD59-A6C34878D82A}">
                        <a16:rowId xmlns:a16="http://schemas.microsoft.com/office/drawing/2014/main" val="159245876"/>
                      </a:ext>
                    </a:extLst>
                  </a:tr>
                  <a:tr h="370840">
                    <a:tc>
                      <a:txBody>
                        <a:bodyPr/>
                        <a:lstStyle/>
                        <a:p>
                          <a:pPr algn="ctr"/>
                          <a:r>
                            <a:rPr lang="en-IN" dirty="0"/>
                            <a:t>sin(x)</a:t>
                          </a:r>
                          <a:endParaRPr lang="en-US" dirty="0"/>
                        </a:p>
                      </a:txBody>
                      <a:tcPr/>
                    </a:tc>
                    <a:tc>
                      <a:txBody>
                        <a:bodyPr/>
                        <a:lstStyle/>
                        <a:p>
                          <a:pPr algn="ctr"/>
                          <a:r>
                            <a:rPr lang="en-IN" dirty="0" err="1"/>
                            <a:t>sinx</a:t>
                          </a:r>
                          <a:endParaRPr lang="en-US" dirty="0"/>
                        </a:p>
                      </a:txBody>
                      <a:tcPr/>
                    </a:tc>
                    <a:tc>
                      <a:txBody>
                        <a:bodyPr/>
                        <a:lstStyle/>
                        <a:p>
                          <a:pPr algn="ctr"/>
                          <a:r>
                            <a:rPr lang="en-IN" dirty="0"/>
                            <a:t>sin(pi/3)</a:t>
                          </a:r>
                          <a:endParaRPr lang="en-US" dirty="0"/>
                        </a:p>
                      </a:txBody>
                      <a:tcPr/>
                    </a:tc>
                    <a:extLst>
                      <a:ext uri="{0D108BD9-81ED-4DB2-BD59-A6C34878D82A}">
                        <a16:rowId xmlns:a16="http://schemas.microsoft.com/office/drawing/2014/main" val="1105869246"/>
                      </a:ext>
                    </a:extLst>
                  </a:tr>
                  <a:tr h="370840">
                    <a:tc>
                      <a:txBody>
                        <a:bodyPr/>
                        <a:lstStyle/>
                        <a:p>
                          <a:pPr algn="ctr"/>
                          <a:r>
                            <a:rPr lang="en-IN" dirty="0"/>
                            <a:t>cos(x)</a:t>
                          </a:r>
                          <a:endParaRPr lang="en-US" dirty="0"/>
                        </a:p>
                      </a:txBody>
                      <a:tcPr/>
                    </a:tc>
                    <a:tc>
                      <a:txBody>
                        <a:bodyPr/>
                        <a:lstStyle/>
                        <a:p>
                          <a:pPr algn="ctr"/>
                          <a:r>
                            <a:rPr lang="en-IN" dirty="0" err="1"/>
                            <a:t>cosx</a:t>
                          </a:r>
                          <a:endParaRPr lang="en-US" dirty="0"/>
                        </a:p>
                      </a:txBody>
                      <a:tcPr/>
                    </a:tc>
                    <a:tc>
                      <a:txBody>
                        <a:bodyPr/>
                        <a:lstStyle/>
                        <a:p>
                          <a:pPr algn="ctr"/>
                          <a:r>
                            <a:rPr lang="en-IN" dirty="0"/>
                            <a:t>cos(pi/4)</a:t>
                          </a:r>
                          <a:endParaRPr lang="en-US" dirty="0"/>
                        </a:p>
                      </a:txBody>
                      <a:tcPr/>
                    </a:tc>
                    <a:extLst>
                      <a:ext uri="{0D108BD9-81ED-4DB2-BD59-A6C34878D82A}">
                        <a16:rowId xmlns:a16="http://schemas.microsoft.com/office/drawing/2014/main" val="418073017"/>
                      </a:ext>
                    </a:extLst>
                  </a:tr>
                  <a:tr h="0">
                    <a:tc>
                      <a:txBody>
                        <a:bodyPr/>
                        <a:lstStyle/>
                        <a:p>
                          <a:pPr algn="ctr"/>
                          <a:r>
                            <a:rPr lang="en-IN" dirty="0" err="1"/>
                            <a:t>acos</a:t>
                          </a:r>
                          <a:r>
                            <a:rPr lang="en-IN" dirty="0"/>
                            <a:t>(x)</a:t>
                          </a:r>
                          <a:endParaRPr lang="en-US" dirty="0"/>
                        </a:p>
                      </a:txBody>
                      <a:tcPr/>
                    </a:tc>
                    <a:tc>
                      <a:txBody>
                        <a:bodyPr/>
                        <a:lstStyle/>
                        <a:p>
                          <a:pPr algn="ctr"/>
                          <a:r>
                            <a:rPr lang="en-IN" dirty="0"/>
                            <a:t>cos</a:t>
                          </a:r>
                          <a:r>
                            <a:rPr lang="en-IN" sz="1800" dirty="0"/>
                            <a:t>-1</a:t>
                          </a:r>
                          <a:r>
                            <a:rPr lang="en-IN" dirty="0"/>
                            <a:t>(x)</a:t>
                          </a:r>
                          <a:endParaRPr lang="en-US" dirty="0"/>
                        </a:p>
                      </a:txBody>
                      <a:tcPr/>
                    </a:tc>
                    <a:tc>
                      <a:txBody>
                        <a:bodyPr/>
                        <a:lstStyle/>
                        <a:p>
                          <a:pPr algn="ctr"/>
                          <a:r>
                            <a:rPr lang="en-IN" dirty="0" err="1"/>
                            <a:t>acos</a:t>
                          </a:r>
                          <a:r>
                            <a:rPr lang="en-IN" dirty="0"/>
                            <a:t>(0.2)</a:t>
                          </a:r>
                          <a:endParaRPr lang="en-US" dirty="0"/>
                        </a:p>
                      </a:txBody>
                      <a:tcPr/>
                    </a:tc>
                    <a:extLst>
                      <a:ext uri="{0D108BD9-81ED-4DB2-BD59-A6C34878D82A}">
                        <a16:rowId xmlns:a16="http://schemas.microsoft.com/office/drawing/2014/main" val="2732235433"/>
                      </a:ext>
                    </a:extLst>
                  </a:tr>
                </a:tbl>
              </a:graphicData>
            </a:graphic>
          </p:graphicFrame>
        </mc:Choice>
        <mc:Fallback xmlns="">
          <p:graphicFrame>
            <p:nvGraphicFramePr>
              <p:cNvPr id="4" name="Content Placeholder 3">
                <a:extLst>
                  <a:ext uri="{FF2B5EF4-FFF2-40B4-BE49-F238E27FC236}">
                    <a16:creationId xmlns:a16="http://schemas.microsoft.com/office/drawing/2014/main" id="{87526797-F422-E936-BE7F-DB951AD3A19D}"/>
                  </a:ext>
                </a:extLst>
              </p:cNvPr>
              <p:cNvGraphicFramePr>
                <a:graphicFrameLocks noGrp="1"/>
              </p:cNvGraphicFramePr>
              <p:nvPr>
                <p:ph idx="1"/>
                <p:extLst>
                  <p:ext uri="{D42A27DB-BD31-4B8C-83A1-F6EECF244321}">
                    <p14:modId xmlns:p14="http://schemas.microsoft.com/office/powerpoint/2010/main" val="1889172050"/>
                  </p:ext>
                </p:extLst>
              </p:nvPr>
            </p:nvGraphicFramePr>
            <p:xfrm>
              <a:off x="838200" y="1825625"/>
              <a:ext cx="10515597" cy="29616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301037467"/>
                        </a:ext>
                      </a:extLst>
                    </a:gridCol>
                    <a:gridCol w="3505199">
                      <a:extLst>
                        <a:ext uri="{9D8B030D-6E8A-4147-A177-3AD203B41FA5}">
                          <a16:colId xmlns:a16="http://schemas.microsoft.com/office/drawing/2014/main" val="2570594183"/>
                        </a:ext>
                      </a:extLst>
                    </a:gridCol>
                    <a:gridCol w="3505199">
                      <a:extLst>
                        <a:ext uri="{9D8B030D-6E8A-4147-A177-3AD203B41FA5}">
                          <a16:colId xmlns:a16="http://schemas.microsoft.com/office/drawing/2014/main" val="2646500664"/>
                        </a:ext>
                      </a:extLst>
                    </a:gridCol>
                  </a:tblGrid>
                  <a:tr h="370840">
                    <a:tc>
                      <a:txBody>
                        <a:bodyPr/>
                        <a:lstStyle/>
                        <a:p>
                          <a:r>
                            <a:rPr lang="en-IN" dirty="0"/>
                            <a:t>MATLAB Command</a:t>
                          </a:r>
                          <a:endParaRPr lang="en-US" dirty="0"/>
                        </a:p>
                      </a:txBody>
                      <a:tcPr/>
                    </a:tc>
                    <a:tc>
                      <a:txBody>
                        <a:bodyPr/>
                        <a:lstStyle/>
                        <a:p>
                          <a:r>
                            <a:rPr lang="en-IN" dirty="0"/>
                            <a:t>Function</a:t>
                          </a:r>
                          <a:endParaRPr lang="en-US" dirty="0"/>
                        </a:p>
                      </a:txBody>
                      <a:tcPr/>
                    </a:tc>
                    <a:tc>
                      <a:txBody>
                        <a:bodyPr/>
                        <a:lstStyle/>
                        <a:p>
                          <a:r>
                            <a:rPr lang="en-IN" dirty="0"/>
                            <a:t>Example</a:t>
                          </a:r>
                          <a:endParaRPr lang="en-US" dirty="0"/>
                        </a:p>
                      </a:txBody>
                      <a:tcPr/>
                    </a:tc>
                    <a:extLst>
                      <a:ext uri="{0D108BD9-81ED-4DB2-BD59-A6C34878D82A}">
                        <a16:rowId xmlns:a16="http://schemas.microsoft.com/office/drawing/2014/main" val="2050024023"/>
                      </a:ext>
                    </a:extLst>
                  </a:tr>
                  <a:tr h="370840">
                    <a:tc>
                      <a:txBody>
                        <a:bodyPr/>
                        <a:lstStyle/>
                        <a:p>
                          <a:pPr algn="ctr"/>
                          <a:r>
                            <a:rPr lang="en-IN" dirty="0"/>
                            <a:t>sqrt(x)</a:t>
                          </a:r>
                          <a:endParaRPr lang="en-US" dirty="0"/>
                        </a:p>
                      </a:txBody>
                      <a:tcPr/>
                    </a:tc>
                    <a:tc>
                      <a:txBody>
                        <a:bodyPr/>
                        <a:lstStyle/>
                        <a:p>
                          <a:endParaRPr lang="en-US"/>
                        </a:p>
                      </a:txBody>
                      <a:tcPr>
                        <a:blipFill>
                          <a:blip r:embed="rId2"/>
                          <a:stretch>
                            <a:fillRect l="-100000" t="-108197" r="-100521" b="-622951"/>
                          </a:stretch>
                        </a:blipFill>
                      </a:tcPr>
                    </a:tc>
                    <a:tc>
                      <a:txBody>
                        <a:bodyPr/>
                        <a:lstStyle/>
                        <a:p>
                          <a:pPr algn="ctr"/>
                          <a:r>
                            <a:rPr lang="en-IN" dirty="0"/>
                            <a:t>sqrt(3)</a:t>
                          </a:r>
                          <a:endParaRPr lang="en-US" dirty="0"/>
                        </a:p>
                      </a:txBody>
                      <a:tcPr/>
                    </a:tc>
                    <a:extLst>
                      <a:ext uri="{0D108BD9-81ED-4DB2-BD59-A6C34878D82A}">
                        <a16:rowId xmlns:a16="http://schemas.microsoft.com/office/drawing/2014/main" val="125559079"/>
                      </a:ext>
                    </a:extLst>
                  </a:tr>
                  <a:tr h="370840">
                    <a:tc>
                      <a:txBody>
                        <a:bodyPr/>
                        <a:lstStyle/>
                        <a:p>
                          <a:pPr algn="ctr"/>
                          <a:r>
                            <a:rPr lang="en-IN" dirty="0"/>
                            <a:t>log(x)</a:t>
                          </a:r>
                          <a:endParaRPr lang="en-US" dirty="0"/>
                        </a:p>
                      </a:txBody>
                      <a:tcPr/>
                    </a:tc>
                    <a:tc>
                      <a:txBody>
                        <a:bodyPr/>
                        <a:lstStyle/>
                        <a:p>
                          <a:endParaRPr lang="en-US"/>
                        </a:p>
                      </a:txBody>
                      <a:tcPr>
                        <a:blipFill>
                          <a:blip r:embed="rId2"/>
                          <a:stretch>
                            <a:fillRect l="-100000" t="-208197" r="-100521" b="-522951"/>
                          </a:stretch>
                        </a:blipFill>
                      </a:tcPr>
                    </a:tc>
                    <a:tc>
                      <a:txBody>
                        <a:bodyPr/>
                        <a:lstStyle/>
                        <a:p>
                          <a:endParaRPr lang="en-US"/>
                        </a:p>
                      </a:txBody>
                      <a:tcPr>
                        <a:blipFill>
                          <a:blip r:embed="rId2"/>
                          <a:stretch>
                            <a:fillRect l="-200348" t="-208197" r="-696" b="-522951"/>
                          </a:stretch>
                        </a:blipFill>
                      </a:tcPr>
                    </a:tc>
                    <a:extLst>
                      <a:ext uri="{0D108BD9-81ED-4DB2-BD59-A6C34878D82A}">
                        <a16:rowId xmlns:a16="http://schemas.microsoft.com/office/drawing/2014/main" val="324793461"/>
                      </a:ext>
                    </a:extLst>
                  </a:tr>
                  <a:tr h="370840">
                    <a:tc>
                      <a:txBody>
                        <a:bodyPr/>
                        <a:lstStyle/>
                        <a:p>
                          <a:pPr algn="ctr"/>
                          <a:r>
                            <a:rPr lang="en-IN" dirty="0"/>
                            <a:t>log10(x)</a:t>
                          </a:r>
                          <a:endParaRPr lang="en-US" dirty="0"/>
                        </a:p>
                      </a:txBody>
                      <a:tcPr/>
                    </a:tc>
                    <a:tc>
                      <a:txBody>
                        <a:bodyPr/>
                        <a:lstStyle/>
                        <a:p>
                          <a:endParaRPr lang="en-US"/>
                        </a:p>
                      </a:txBody>
                      <a:tcPr>
                        <a:blipFill>
                          <a:blip r:embed="rId2"/>
                          <a:stretch>
                            <a:fillRect l="-100000" t="-308197" r="-100521" b="-422951"/>
                          </a:stretch>
                        </a:blipFill>
                      </a:tcPr>
                    </a:tc>
                    <a:tc>
                      <a:txBody>
                        <a:bodyPr/>
                        <a:lstStyle/>
                        <a:p>
                          <a:endParaRPr lang="en-US"/>
                        </a:p>
                      </a:txBody>
                      <a:tcPr>
                        <a:blipFill>
                          <a:blip r:embed="rId2"/>
                          <a:stretch>
                            <a:fillRect l="-200348" t="-308197" r="-696" b="-422951"/>
                          </a:stretch>
                        </a:blipFill>
                      </a:tcPr>
                    </a:tc>
                    <a:extLst>
                      <a:ext uri="{0D108BD9-81ED-4DB2-BD59-A6C34878D82A}">
                        <a16:rowId xmlns:a16="http://schemas.microsoft.com/office/drawing/2014/main" val="136233420"/>
                      </a:ext>
                    </a:extLst>
                  </a:tr>
                  <a:tr h="370840">
                    <a:tc>
                      <a:txBody>
                        <a:bodyPr/>
                        <a:lstStyle/>
                        <a:p>
                          <a:pPr algn="ctr"/>
                          <a:r>
                            <a:rPr lang="en-IN" dirty="0"/>
                            <a:t>exp(x)</a:t>
                          </a:r>
                          <a:endParaRPr lang="en-US" dirty="0"/>
                        </a:p>
                      </a:txBody>
                      <a:tcPr/>
                    </a:tc>
                    <a:tc>
                      <a:txBody>
                        <a:bodyPr/>
                        <a:lstStyle/>
                        <a:p>
                          <a:endParaRPr lang="en-US"/>
                        </a:p>
                      </a:txBody>
                      <a:tcPr>
                        <a:blipFill>
                          <a:blip r:embed="rId2"/>
                          <a:stretch>
                            <a:fillRect l="-100000" t="-408197" r="-100521" b="-322951"/>
                          </a:stretch>
                        </a:blipFill>
                      </a:tcPr>
                    </a:tc>
                    <a:tc>
                      <a:txBody>
                        <a:bodyPr/>
                        <a:lstStyle/>
                        <a:p>
                          <a:pPr algn="ctr"/>
                          <a:r>
                            <a:rPr lang="en-IN" dirty="0"/>
                            <a:t>exp(2)</a:t>
                          </a:r>
                          <a:endParaRPr lang="en-US" dirty="0"/>
                        </a:p>
                      </a:txBody>
                      <a:tcPr/>
                    </a:tc>
                    <a:extLst>
                      <a:ext uri="{0D108BD9-81ED-4DB2-BD59-A6C34878D82A}">
                        <a16:rowId xmlns:a16="http://schemas.microsoft.com/office/drawing/2014/main" val="159245876"/>
                      </a:ext>
                    </a:extLst>
                  </a:tr>
                  <a:tr h="370840">
                    <a:tc>
                      <a:txBody>
                        <a:bodyPr/>
                        <a:lstStyle/>
                        <a:p>
                          <a:pPr algn="ctr"/>
                          <a:r>
                            <a:rPr lang="en-IN" dirty="0"/>
                            <a:t>sin(x)</a:t>
                          </a:r>
                          <a:endParaRPr lang="en-US" dirty="0"/>
                        </a:p>
                      </a:txBody>
                      <a:tcPr/>
                    </a:tc>
                    <a:tc>
                      <a:txBody>
                        <a:bodyPr/>
                        <a:lstStyle/>
                        <a:p>
                          <a:pPr algn="ctr"/>
                          <a:r>
                            <a:rPr lang="en-IN" dirty="0" err="1"/>
                            <a:t>sinx</a:t>
                          </a:r>
                          <a:endParaRPr lang="en-US" dirty="0"/>
                        </a:p>
                      </a:txBody>
                      <a:tcPr/>
                    </a:tc>
                    <a:tc>
                      <a:txBody>
                        <a:bodyPr/>
                        <a:lstStyle/>
                        <a:p>
                          <a:pPr algn="ctr"/>
                          <a:r>
                            <a:rPr lang="en-IN" dirty="0"/>
                            <a:t>sin(pi/3)</a:t>
                          </a:r>
                          <a:endParaRPr lang="en-US" dirty="0"/>
                        </a:p>
                      </a:txBody>
                      <a:tcPr/>
                    </a:tc>
                    <a:extLst>
                      <a:ext uri="{0D108BD9-81ED-4DB2-BD59-A6C34878D82A}">
                        <a16:rowId xmlns:a16="http://schemas.microsoft.com/office/drawing/2014/main" val="1105869246"/>
                      </a:ext>
                    </a:extLst>
                  </a:tr>
                  <a:tr h="370840">
                    <a:tc>
                      <a:txBody>
                        <a:bodyPr/>
                        <a:lstStyle/>
                        <a:p>
                          <a:pPr algn="ctr"/>
                          <a:r>
                            <a:rPr lang="en-IN" dirty="0"/>
                            <a:t>cos(x)</a:t>
                          </a:r>
                          <a:endParaRPr lang="en-US" dirty="0"/>
                        </a:p>
                      </a:txBody>
                      <a:tcPr/>
                    </a:tc>
                    <a:tc>
                      <a:txBody>
                        <a:bodyPr/>
                        <a:lstStyle/>
                        <a:p>
                          <a:pPr algn="ctr"/>
                          <a:r>
                            <a:rPr lang="en-IN" dirty="0" err="1"/>
                            <a:t>cosx</a:t>
                          </a:r>
                          <a:endParaRPr lang="en-US" dirty="0"/>
                        </a:p>
                      </a:txBody>
                      <a:tcPr/>
                    </a:tc>
                    <a:tc>
                      <a:txBody>
                        <a:bodyPr/>
                        <a:lstStyle/>
                        <a:p>
                          <a:pPr algn="ctr"/>
                          <a:r>
                            <a:rPr lang="en-IN" dirty="0"/>
                            <a:t>cos(pi/4)</a:t>
                          </a:r>
                          <a:endParaRPr lang="en-US" dirty="0"/>
                        </a:p>
                      </a:txBody>
                      <a:tcPr/>
                    </a:tc>
                    <a:extLst>
                      <a:ext uri="{0D108BD9-81ED-4DB2-BD59-A6C34878D82A}">
                        <a16:rowId xmlns:a16="http://schemas.microsoft.com/office/drawing/2014/main" val="418073017"/>
                      </a:ext>
                    </a:extLst>
                  </a:tr>
                  <a:tr h="365760">
                    <a:tc>
                      <a:txBody>
                        <a:bodyPr/>
                        <a:lstStyle/>
                        <a:p>
                          <a:pPr algn="ctr"/>
                          <a:r>
                            <a:rPr lang="en-IN" dirty="0" err="1"/>
                            <a:t>acos</a:t>
                          </a:r>
                          <a:r>
                            <a:rPr lang="en-IN" dirty="0"/>
                            <a:t>(x)</a:t>
                          </a:r>
                          <a:endParaRPr lang="en-US" dirty="0"/>
                        </a:p>
                      </a:txBody>
                      <a:tcPr/>
                    </a:tc>
                    <a:tc>
                      <a:txBody>
                        <a:bodyPr/>
                        <a:lstStyle/>
                        <a:p>
                          <a:pPr algn="ctr"/>
                          <a:r>
                            <a:rPr lang="en-IN" dirty="0"/>
                            <a:t>cos</a:t>
                          </a:r>
                          <a:r>
                            <a:rPr lang="en-IN" sz="1800" dirty="0"/>
                            <a:t>-1</a:t>
                          </a:r>
                          <a:r>
                            <a:rPr lang="en-IN" dirty="0"/>
                            <a:t>(x)</a:t>
                          </a:r>
                          <a:endParaRPr lang="en-US" dirty="0"/>
                        </a:p>
                      </a:txBody>
                      <a:tcPr/>
                    </a:tc>
                    <a:tc>
                      <a:txBody>
                        <a:bodyPr/>
                        <a:lstStyle/>
                        <a:p>
                          <a:pPr algn="ctr"/>
                          <a:r>
                            <a:rPr lang="en-IN" dirty="0" err="1"/>
                            <a:t>acos</a:t>
                          </a:r>
                          <a:r>
                            <a:rPr lang="en-IN" dirty="0"/>
                            <a:t>(0.2)</a:t>
                          </a:r>
                          <a:endParaRPr lang="en-US" dirty="0"/>
                        </a:p>
                      </a:txBody>
                      <a:tcPr/>
                    </a:tc>
                    <a:extLst>
                      <a:ext uri="{0D108BD9-81ED-4DB2-BD59-A6C34878D82A}">
                        <a16:rowId xmlns:a16="http://schemas.microsoft.com/office/drawing/2014/main" val="2732235433"/>
                      </a:ext>
                    </a:extLst>
                  </a:tr>
                </a:tbl>
              </a:graphicData>
            </a:graphic>
          </p:graphicFrame>
        </mc:Fallback>
      </mc:AlternateContent>
    </p:spTree>
    <p:extLst>
      <p:ext uri="{BB962C8B-B14F-4D97-AF65-F5344CB8AC3E}">
        <p14:creationId xmlns:p14="http://schemas.microsoft.com/office/powerpoint/2010/main" val="314630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59E62-E84B-4A0D-0E39-77A4C13497A5}"/>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home, </a:t>
            </a:r>
            <a:r>
              <a:rPr lang="en-IN" dirty="0" err="1">
                <a:solidFill>
                  <a:srgbClr val="00B0F0"/>
                </a:solidFill>
                <a:latin typeface="Times New Roman" panose="02020603050405020304" pitchFamily="18" charset="0"/>
                <a:cs typeface="Times New Roman" panose="02020603050405020304" pitchFamily="18" charset="0"/>
              </a:rPr>
              <a:t>clc</a:t>
            </a:r>
            <a:r>
              <a:rPr lang="en-IN" dirty="0">
                <a:solidFill>
                  <a:srgbClr val="00B0F0"/>
                </a:solidFill>
                <a:latin typeface="Times New Roman" panose="02020603050405020304" pitchFamily="18" charset="0"/>
                <a:cs typeface="Times New Roman" panose="02020603050405020304" pitchFamily="18" charset="0"/>
              </a:rPr>
              <a:t>, clear command</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240EBD-F171-EDDC-0D22-53CE52F0EAF1}"/>
              </a:ext>
            </a:extLst>
          </p:cNvPr>
          <p:cNvSpPr>
            <a:spLocks noGrp="1"/>
          </p:cNvSpPr>
          <p:nvPr>
            <p:ph idx="1"/>
          </p:nvPr>
        </p:nvSpPr>
        <p:spPr/>
        <p:txBody>
          <a:bodyPr>
            <a:normAutofit fontScale="92500" lnSpcReduction="10000"/>
          </a:bodyPr>
          <a:lstStyle/>
          <a:p>
            <a:r>
              <a:rPr lang="en-IN" dirty="0"/>
              <a:t>&gt;&gt;home</a:t>
            </a:r>
          </a:p>
          <a:p>
            <a:pPr marL="0" indent="0">
              <a:buNone/>
            </a:pPr>
            <a:r>
              <a:rPr lang="en-IN" sz="2600" dirty="0">
                <a:latin typeface="Times New Roman" panose="02020603050405020304" pitchFamily="18" charset="0"/>
                <a:cs typeface="Times New Roman" panose="02020603050405020304" pitchFamily="18" charset="0"/>
              </a:rPr>
              <a:t>Home moves the cursor to the upper-left corner of the command window. You can use the scroll bar to see the history of previous functions.</a:t>
            </a:r>
          </a:p>
          <a:p>
            <a:endParaRPr lang="en-IN" dirty="0"/>
          </a:p>
          <a:p>
            <a:r>
              <a:rPr lang="en-IN" dirty="0"/>
              <a:t>&gt;&gt;</a:t>
            </a:r>
            <a:r>
              <a:rPr lang="en-IN" dirty="0" err="1"/>
              <a:t>clc</a:t>
            </a:r>
            <a:endParaRPr lang="en-IN" dirty="0"/>
          </a:p>
          <a:p>
            <a:pPr marL="0" indent="0" algn="just">
              <a:buNone/>
            </a:pPr>
            <a:r>
              <a:rPr lang="en-IN" sz="2600" dirty="0" err="1">
                <a:latin typeface="Times New Roman" panose="02020603050405020304" pitchFamily="18" charset="0"/>
                <a:cs typeface="Times New Roman" panose="02020603050405020304" pitchFamily="18" charset="0"/>
              </a:rPr>
              <a:t>clc</a:t>
            </a:r>
            <a:r>
              <a:rPr lang="en-IN" sz="2600" dirty="0">
                <a:latin typeface="Times New Roman" panose="02020603050405020304" pitchFamily="18" charset="0"/>
                <a:cs typeface="Times New Roman" panose="02020603050405020304" pitchFamily="18" charset="0"/>
              </a:rPr>
              <a:t> clears all the input from the Command Window display, giving you “clean display”. After using </a:t>
            </a:r>
            <a:r>
              <a:rPr lang="en-IN" sz="2600" dirty="0" err="1">
                <a:latin typeface="Times New Roman" panose="02020603050405020304" pitchFamily="18" charset="0"/>
                <a:cs typeface="Times New Roman" panose="02020603050405020304" pitchFamily="18" charset="0"/>
              </a:rPr>
              <a:t>clc</a:t>
            </a:r>
            <a:r>
              <a:rPr lang="en-IN" sz="2600" dirty="0">
                <a:latin typeface="Times New Roman" panose="02020603050405020304" pitchFamily="18" charset="0"/>
                <a:cs typeface="Times New Roman" panose="02020603050405020304" pitchFamily="18" charset="0"/>
              </a:rPr>
              <a:t>, you cannot use scroll bar to see the history of functions. But you till can use the up arrow to recall statements from the Command history</a:t>
            </a:r>
          </a:p>
          <a:p>
            <a:endParaRPr lang="en-IN" dirty="0"/>
          </a:p>
          <a:p>
            <a:r>
              <a:rPr lang="en-IN" dirty="0"/>
              <a:t>&gt;&gt;clear</a:t>
            </a:r>
          </a:p>
          <a:p>
            <a:pPr marL="0" indent="0">
              <a:buNone/>
            </a:pPr>
            <a:r>
              <a:rPr lang="en-IN" sz="2400" dirty="0">
                <a:latin typeface="Times New Roman" panose="02020603050405020304" pitchFamily="18" charset="0"/>
                <a:cs typeface="Times New Roman" panose="02020603050405020304" pitchFamily="18" charset="0"/>
              </a:rPr>
              <a:t>Clear removes all variables from workspace. This free up system memory.</a:t>
            </a:r>
          </a:p>
        </p:txBody>
      </p:sp>
    </p:spTree>
    <p:extLst>
      <p:ext uri="{BB962C8B-B14F-4D97-AF65-F5344CB8AC3E}">
        <p14:creationId xmlns:p14="http://schemas.microsoft.com/office/powerpoint/2010/main" val="256484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9819B-DFD5-55DB-3880-0A65CEE64C60}"/>
              </a:ext>
            </a:extLst>
          </p:cNvPr>
          <p:cNvSpPr>
            <a:spLocks noGrp="1"/>
          </p:cNvSpPr>
          <p:nvPr>
            <p:ph type="title"/>
          </p:nvPr>
        </p:nvSpPr>
        <p:spPr/>
        <p:txBody>
          <a:bodyPr/>
          <a:lstStyle/>
          <a:p>
            <a:r>
              <a:rPr lang="en-IN" dirty="0">
                <a:solidFill>
                  <a:srgbClr val="00B0F0"/>
                </a:solidFill>
                <a:latin typeface="Times New Roman" panose="02020603050405020304" pitchFamily="18" charset="0"/>
                <a:cs typeface="Times New Roman" panose="02020603050405020304" pitchFamily="18" charset="0"/>
              </a:rPr>
              <a:t>Different Format</a:t>
            </a:r>
            <a:endParaRPr lang="en-US"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7036DB7-0F5E-6081-C3A4-EBC2DF7B214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527727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1165</Words>
  <Application>Microsoft Office PowerPoint</Application>
  <PresentationFormat>Widescreen</PresentationFormat>
  <Paragraphs>149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Cambria Math</vt:lpstr>
      <vt:lpstr>Times New Roman</vt:lpstr>
      <vt:lpstr>Office Theme</vt:lpstr>
      <vt:lpstr>Department : Electrical Engineering</vt:lpstr>
      <vt:lpstr>Content</vt:lpstr>
      <vt:lpstr>Introduction</vt:lpstr>
      <vt:lpstr>MATLAB Environment</vt:lpstr>
      <vt:lpstr>Matlab as a Calculator</vt:lpstr>
      <vt:lpstr>Matlab Operation</vt:lpstr>
      <vt:lpstr>Mathematical Functions</vt:lpstr>
      <vt:lpstr>home, clc, clear command</vt:lpstr>
      <vt:lpstr>Different Format</vt:lpstr>
      <vt:lpstr>format short, format long, format bank, format rat</vt:lpstr>
      <vt:lpstr>Difference between fix, round, ceil, and floor commands</vt:lpstr>
      <vt:lpstr>Basic Plotting</vt:lpstr>
      <vt:lpstr>Continue…..</vt:lpstr>
      <vt:lpstr>Continue….</vt:lpstr>
      <vt:lpstr>Adding titles, axis labels, and annotations </vt:lpstr>
      <vt:lpstr>Multiple data sets in one plot</vt:lpstr>
      <vt:lpstr>Specifying line styles and colors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11</cp:revision>
  <dcterms:created xsi:type="dcterms:W3CDTF">2024-02-23T11:10:42Z</dcterms:created>
  <dcterms:modified xsi:type="dcterms:W3CDTF">2024-03-06T11:05:08Z</dcterms:modified>
</cp:coreProperties>
</file>