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8"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0" d="100"/>
          <a:sy n="70" d="100"/>
        </p:scale>
        <p:origin x="73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812508-66E3-0547-FD1A-F5B63501530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4CA10C5-17EF-B7F4-5B08-C7674F14CE0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1F313AF-95BA-F5BB-B682-255DD0AB7961}"/>
              </a:ext>
            </a:extLst>
          </p:cNvPr>
          <p:cNvSpPr>
            <a:spLocks noGrp="1"/>
          </p:cNvSpPr>
          <p:nvPr>
            <p:ph type="dt" sz="half" idx="10"/>
          </p:nvPr>
        </p:nvSpPr>
        <p:spPr/>
        <p:txBody>
          <a:bodyPr/>
          <a:lstStyle/>
          <a:p>
            <a:fld id="{EC2FED3B-E4CE-42CE-A98E-0892529513DA}" type="datetimeFigureOut">
              <a:rPr lang="en-US" smtClean="0"/>
              <a:t>3/13/2024</a:t>
            </a:fld>
            <a:endParaRPr lang="en-US"/>
          </a:p>
        </p:txBody>
      </p:sp>
      <p:sp>
        <p:nvSpPr>
          <p:cNvPr id="5" name="Footer Placeholder 4">
            <a:extLst>
              <a:ext uri="{FF2B5EF4-FFF2-40B4-BE49-F238E27FC236}">
                <a16:creationId xmlns:a16="http://schemas.microsoft.com/office/drawing/2014/main" id="{9EB3CAA5-98A6-C447-F401-8E0C096B64A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C07E05B-1F12-6DF7-66DD-6BF548E62DAC}"/>
              </a:ext>
            </a:extLst>
          </p:cNvPr>
          <p:cNvSpPr>
            <a:spLocks noGrp="1"/>
          </p:cNvSpPr>
          <p:nvPr>
            <p:ph type="sldNum" sz="quarter" idx="12"/>
          </p:nvPr>
        </p:nvSpPr>
        <p:spPr/>
        <p:txBody>
          <a:bodyPr/>
          <a:lstStyle/>
          <a:p>
            <a:fld id="{69F37866-ACBB-4971-BF30-B6FAD1F2242A}" type="slidenum">
              <a:rPr lang="en-US" smtClean="0"/>
              <a:t>‹#›</a:t>
            </a:fld>
            <a:endParaRPr lang="en-US"/>
          </a:p>
        </p:txBody>
      </p:sp>
    </p:spTree>
    <p:extLst>
      <p:ext uri="{BB962C8B-B14F-4D97-AF65-F5344CB8AC3E}">
        <p14:creationId xmlns:p14="http://schemas.microsoft.com/office/powerpoint/2010/main" val="22245439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77EDBE-05CA-AFC3-1039-6F854982F68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6CB8720-844C-4557-B39C-654B3412F84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7BF5AF-DD3F-759B-575C-923798CC9CAB}"/>
              </a:ext>
            </a:extLst>
          </p:cNvPr>
          <p:cNvSpPr>
            <a:spLocks noGrp="1"/>
          </p:cNvSpPr>
          <p:nvPr>
            <p:ph type="dt" sz="half" idx="10"/>
          </p:nvPr>
        </p:nvSpPr>
        <p:spPr/>
        <p:txBody>
          <a:bodyPr/>
          <a:lstStyle/>
          <a:p>
            <a:fld id="{EC2FED3B-E4CE-42CE-A98E-0892529513DA}" type="datetimeFigureOut">
              <a:rPr lang="en-US" smtClean="0"/>
              <a:t>3/13/2024</a:t>
            </a:fld>
            <a:endParaRPr lang="en-US"/>
          </a:p>
        </p:txBody>
      </p:sp>
      <p:sp>
        <p:nvSpPr>
          <p:cNvPr id="5" name="Footer Placeholder 4">
            <a:extLst>
              <a:ext uri="{FF2B5EF4-FFF2-40B4-BE49-F238E27FC236}">
                <a16:creationId xmlns:a16="http://schemas.microsoft.com/office/drawing/2014/main" id="{49C1FC84-0FE2-1E77-D319-D6D85CE2FEB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B16014D-33E2-7ED5-BFC2-61DDF336759A}"/>
              </a:ext>
            </a:extLst>
          </p:cNvPr>
          <p:cNvSpPr>
            <a:spLocks noGrp="1"/>
          </p:cNvSpPr>
          <p:nvPr>
            <p:ph type="sldNum" sz="quarter" idx="12"/>
          </p:nvPr>
        </p:nvSpPr>
        <p:spPr/>
        <p:txBody>
          <a:bodyPr/>
          <a:lstStyle/>
          <a:p>
            <a:fld id="{69F37866-ACBB-4971-BF30-B6FAD1F2242A}" type="slidenum">
              <a:rPr lang="en-US" smtClean="0"/>
              <a:t>‹#›</a:t>
            </a:fld>
            <a:endParaRPr lang="en-US"/>
          </a:p>
        </p:txBody>
      </p:sp>
    </p:spTree>
    <p:extLst>
      <p:ext uri="{BB962C8B-B14F-4D97-AF65-F5344CB8AC3E}">
        <p14:creationId xmlns:p14="http://schemas.microsoft.com/office/powerpoint/2010/main" val="16165120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63B3D41-37AD-916A-E8E7-6220D9C942B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3AA26C4-A04C-4745-2FFB-1AFC0737839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9CB272-67D3-9738-9EE5-DE4348B7321A}"/>
              </a:ext>
            </a:extLst>
          </p:cNvPr>
          <p:cNvSpPr>
            <a:spLocks noGrp="1"/>
          </p:cNvSpPr>
          <p:nvPr>
            <p:ph type="dt" sz="half" idx="10"/>
          </p:nvPr>
        </p:nvSpPr>
        <p:spPr/>
        <p:txBody>
          <a:bodyPr/>
          <a:lstStyle/>
          <a:p>
            <a:fld id="{EC2FED3B-E4CE-42CE-A98E-0892529513DA}" type="datetimeFigureOut">
              <a:rPr lang="en-US" smtClean="0"/>
              <a:t>3/13/2024</a:t>
            </a:fld>
            <a:endParaRPr lang="en-US"/>
          </a:p>
        </p:txBody>
      </p:sp>
      <p:sp>
        <p:nvSpPr>
          <p:cNvPr id="5" name="Footer Placeholder 4">
            <a:extLst>
              <a:ext uri="{FF2B5EF4-FFF2-40B4-BE49-F238E27FC236}">
                <a16:creationId xmlns:a16="http://schemas.microsoft.com/office/drawing/2014/main" id="{E6705330-184A-EC68-9D29-70C6C40843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3710C4-BA9D-F52B-E88F-3105E6B04AC0}"/>
              </a:ext>
            </a:extLst>
          </p:cNvPr>
          <p:cNvSpPr>
            <a:spLocks noGrp="1"/>
          </p:cNvSpPr>
          <p:nvPr>
            <p:ph type="sldNum" sz="quarter" idx="12"/>
          </p:nvPr>
        </p:nvSpPr>
        <p:spPr/>
        <p:txBody>
          <a:bodyPr/>
          <a:lstStyle/>
          <a:p>
            <a:fld id="{69F37866-ACBB-4971-BF30-B6FAD1F2242A}" type="slidenum">
              <a:rPr lang="en-US" smtClean="0"/>
              <a:t>‹#›</a:t>
            </a:fld>
            <a:endParaRPr lang="en-US"/>
          </a:p>
        </p:txBody>
      </p:sp>
    </p:spTree>
    <p:extLst>
      <p:ext uri="{BB962C8B-B14F-4D97-AF65-F5344CB8AC3E}">
        <p14:creationId xmlns:p14="http://schemas.microsoft.com/office/powerpoint/2010/main" val="670684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57AB45-AC85-3AAF-7312-54F8CB5F327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859C413-B31B-64A3-CA7C-6F9BEDFEAC6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5C27E4-1797-0418-BBF3-194631DA6891}"/>
              </a:ext>
            </a:extLst>
          </p:cNvPr>
          <p:cNvSpPr>
            <a:spLocks noGrp="1"/>
          </p:cNvSpPr>
          <p:nvPr>
            <p:ph type="dt" sz="half" idx="10"/>
          </p:nvPr>
        </p:nvSpPr>
        <p:spPr/>
        <p:txBody>
          <a:bodyPr/>
          <a:lstStyle/>
          <a:p>
            <a:fld id="{EC2FED3B-E4CE-42CE-A98E-0892529513DA}" type="datetimeFigureOut">
              <a:rPr lang="en-US" smtClean="0"/>
              <a:t>3/13/2024</a:t>
            </a:fld>
            <a:endParaRPr lang="en-US"/>
          </a:p>
        </p:txBody>
      </p:sp>
      <p:sp>
        <p:nvSpPr>
          <p:cNvPr id="5" name="Footer Placeholder 4">
            <a:extLst>
              <a:ext uri="{FF2B5EF4-FFF2-40B4-BE49-F238E27FC236}">
                <a16:creationId xmlns:a16="http://schemas.microsoft.com/office/drawing/2014/main" id="{24ABDC71-B653-4A3C-AFA1-58797603E0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04A2593-DE9B-E735-8EB5-B9E5D49AD908}"/>
              </a:ext>
            </a:extLst>
          </p:cNvPr>
          <p:cNvSpPr>
            <a:spLocks noGrp="1"/>
          </p:cNvSpPr>
          <p:nvPr>
            <p:ph type="sldNum" sz="quarter" idx="12"/>
          </p:nvPr>
        </p:nvSpPr>
        <p:spPr/>
        <p:txBody>
          <a:bodyPr/>
          <a:lstStyle/>
          <a:p>
            <a:fld id="{69F37866-ACBB-4971-BF30-B6FAD1F2242A}" type="slidenum">
              <a:rPr lang="en-US" smtClean="0"/>
              <a:t>‹#›</a:t>
            </a:fld>
            <a:endParaRPr lang="en-US"/>
          </a:p>
        </p:txBody>
      </p:sp>
    </p:spTree>
    <p:extLst>
      <p:ext uri="{BB962C8B-B14F-4D97-AF65-F5344CB8AC3E}">
        <p14:creationId xmlns:p14="http://schemas.microsoft.com/office/powerpoint/2010/main" val="2439576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CE317E-8097-9F04-B181-5A23AA681A2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74C8440-1AEB-10DD-811E-897CB5F5517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8399237-87D5-6F78-61D2-C94E03500226}"/>
              </a:ext>
            </a:extLst>
          </p:cNvPr>
          <p:cNvSpPr>
            <a:spLocks noGrp="1"/>
          </p:cNvSpPr>
          <p:nvPr>
            <p:ph type="dt" sz="half" idx="10"/>
          </p:nvPr>
        </p:nvSpPr>
        <p:spPr/>
        <p:txBody>
          <a:bodyPr/>
          <a:lstStyle/>
          <a:p>
            <a:fld id="{EC2FED3B-E4CE-42CE-A98E-0892529513DA}" type="datetimeFigureOut">
              <a:rPr lang="en-US" smtClean="0"/>
              <a:t>3/13/2024</a:t>
            </a:fld>
            <a:endParaRPr lang="en-US"/>
          </a:p>
        </p:txBody>
      </p:sp>
      <p:sp>
        <p:nvSpPr>
          <p:cNvPr id="5" name="Footer Placeholder 4">
            <a:extLst>
              <a:ext uri="{FF2B5EF4-FFF2-40B4-BE49-F238E27FC236}">
                <a16:creationId xmlns:a16="http://schemas.microsoft.com/office/drawing/2014/main" id="{6A00F185-17EF-D7B8-891C-985F9633F02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1A1FED6-1694-1F39-F335-D673D5033D83}"/>
              </a:ext>
            </a:extLst>
          </p:cNvPr>
          <p:cNvSpPr>
            <a:spLocks noGrp="1"/>
          </p:cNvSpPr>
          <p:nvPr>
            <p:ph type="sldNum" sz="quarter" idx="12"/>
          </p:nvPr>
        </p:nvSpPr>
        <p:spPr/>
        <p:txBody>
          <a:bodyPr/>
          <a:lstStyle/>
          <a:p>
            <a:fld id="{69F37866-ACBB-4971-BF30-B6FAD1F2242A}" type="slidenum">
              <a:rPr lang="en-US" smtClean="0"/>
              <a:t>‹#›</a:t>
            </a:fld>
            <a:endParaRPr lang="en-US"/>
          </a:p>
        </p:txBody>
      </p:sp>
    </p:spTree>
    <p:extLst>
      <p:ext uri="{BB962C8B-B14F-4D97-AF65-F5344CB8AC3E}">
        <p14:creationId xmlns:p14="http://schemas.microsoft.com/office/powerpoint/2010/main" val="29788265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5D0DB2-1F70-CB24-F29C-E58A736C356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1E32E5E-1AE4-456A-085C-6ACFD4A3C6B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E3D1FC9-D3E7-09E0-75CE-5376CFC5988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1A2175B-A71A-D9E5-36B8-3587C03B641E}"/>
              </a:ext>
            </a:extLst>
          </p:cNvPr>
          <p:cNvSpPr>
            <a:spLocks noGrp="1"/>
          </p:cNvSpPr>
          <p:nvPr>
            <p:ph type="dt" sz="half" idx="10"/>
          </p:nvPr>
        </p:nvSpPr>
        <p:spPr/>
        <p:txBody>
          <a:bodyPr/>
          <a:lstStyle/>
          <a:p>
            <a:fld id="{EC2FED3B-E4CE-42CE-A98E-0892529513DA}" type="datetimeFigureOut">
              <a:rPr lang="en-US" smtClean="0"/>
              <a:t>3/13/2024</a:t>
            </a:fld>
            <a:endParaRPr lang="en-US"/>
          </a:p>
        </p:txBody>
      </p:sp>
      <p:sp>
        <p:nvSpPr>
          <p:cNvPr id="6" name="Footer Placeholder 5">
            <a:extLst>
              <a:ext uri="{FF2B5EF4-FFF2-40B4-BE49-F238E27FC236}">
                <a16:creationId xmlns:a16="http://schemas.microsoft.com/office/drawing/2014/main" id="{493FE8BB-27DE-A6D7-B792-21A9FB73F65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FF7D716-D894-5D4A-8E36-9476E31992A0}"/>
              </a:ext>
            </a:extLst>
          </p:cNvPr>
          <p:cNvSpPr>
            <a:spLocks noGrp="1"/>
          </p:cNvSpPr>
          <p:nvPr>
            <p:ph type="sldNum" sz="quarter" idx="12"/>
          </p:nvPr>
        </p:nvSpPr>
        <p:spPr/>
        <p:txBody>
          <a:bodyPr/>
          <a:lstStyle/>
          <a:p>
            <a:fld id="{69F37866-ACBB-4971-BF30-B6FAD1F2242A}" type="slidenum">
              <a:rPr lang="en-US" smtClean="0"/>
              <a:t>‹#›</a:t>
            </a:fld>
            <a:endParaRPr lang="en-US"/>
          </a:p>
        </p:txBody>
      </p:sp>
    </p:spTree>
    <p:extLst>
      <p:ext uri="{BB962C8B-B14F-4D97-AF65-F5344CB8AC3E}">
        <p14:creationId xmlns:p14="http://schemas.microsoft.com/office/powerpoint/2010/main" val="16770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1DD60-CBED-8A68-11FF-A37B2E4B591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4649C96-BDFF-500B-6292-998B10971DD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E7F89C2-6F0B-21E1-1DA8-D1E0C572DD0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2B78FA1-6728-61E7-11C0-859025449A6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3269FFF-8C5D-CF4D-97C3-0E1CCFE90C1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5E97A24-6A16-26FD-0B1F-6B1DD5568BA6}"/>
              </a:ext>
            </a:extLst>
          </p:cNvPr>
          <p:cNvSpPr>
            <a:spLocks noGrp="1"/>
          </p:cNvSpPr>
          <p:nvPr>
            <p:ph type="dt" sz="half" idx="10"/>
          </p:nvPr>
        </p:nvSpPr>
        <p:spPr/>
        <p:txBody>
          <a:bodyPr/>
          <a:lstStyle/>
          <a:p>
            <a:fld id="{EC2FED3B-E4CE-42CE-A98E-0892529513DA}" type="datetimeFigureOut">
              <a:rPr lang="en-US" smtClean="0"/>
              <a:t>3/13/2024</a:t>
            </a:fld>
            <a:endParaRPr lang="en-US"/>
          </a:p>
        </p:txBody>
      </p:sp>
      <p:sp>
        <p:nvSpPr>
          <p:cNvPr id="8" name="Footer Placeholder 7">
            <a:extLst>
              <a:ext uri="{FF2B5EF4-FFF2-40B4-BE49-F238E27FC236}">
                <a16:creationId xmlns:a16="http://schemas.microsoft.com/office/drawing/2014/main" id="{5229EE22-B485-EB27-3D6F-8C0FC86798C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2DD2D6E-9270-AFB4-4739-AB839CE5B5D8}"/>
              </a:ext>
            </a:extLst>
          </p:cNvPr>
          <p:cNvSpPr>
            <a:spLocks noGrp="1"/>
          </p:cNvSpPr>
          <p:nvPr>
            <p:ph type="sldNum" sz="quarter" idx="12"/>
          </p:nvPr>
        </p:nvSpPr>
        <p:spPr/>
        <p:txBody>
          <a:bodyPr/>
          <a:lstStyle/>
          <a:p>
            <a:fld id="{69F37866-ACBB-4971-BF30-B6FAD1F2242A}" type="slidenum">
              <a:rPr lang="en-US" smtClean="0"/>
              <a:t>‹#›</a:t>
            </a:fld>
            <a:endParaRPr lang="en-US"/>
          </a:p>
        </p:txBody>
      </p:sp>
    </p:spTree>
    <p:extLst>
      <p:ext uri="{BB962C8B-B14F-4D97-AF65-F5344CB8AC3E}">
        <p14:creationId xmlns:p14="http://schemas.microsoft.com/office/powerpoint/2010/main" val="15928053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BB1272-6E84-052B-2E69-AB3D316CF5F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A8F21C7-13A0-FBBE-9819-021E5BF12D2D}"/>
              </a:ext>
            </a:extLst>
          </p:cNvPr>
          <p:cNvSpPr>
            <a:spLocks noGrp="1"/>
          </p:cNvSpPr>
          <p:nvPr>
            <p:ph type="dt" sz="half" idx="10"/>
          </p:nvPr>
        </p:nvSpPr>
        <p:spPr/>
        <p:txBody>
          <a:bodyPr/>
          <a:lstStyle/>
          <a:p>
            <a:fld id="{EC2FED3B-E4CE-42CE-A98E-0892529513DA}" type="datetimeFigureOut">
              <a:rPr lang="en-US" smtClean="0"/>
              <a:t>3/13/2024</a:t>
            </a:fld>
            <a:endParaRPr lang="en-US"/>
          </a:p>
        </p:txBody>
      </p:sp>
      <p:sp>
        <p:nvSpPr>
          <p:cNvPr id="4" name="Footer Placeholder 3">
            <a:extLst>
              <a:ext uri="{FF2B5EF4-FFF2-40B4-BE49-F238E27FC236}">
                <a16:creationId xmlns:a16="http://schemas.microsoft.com/office/drawing/2014/main" id="{C01FD971-02D0-CCE9-58D4-571FE53A26F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3063B87-7592-A9F3-FBEB-5FF126A91B7C}"/>
              </a:ext>
            </a:extLst>
          </p:cNvPr>
          <p:cNvSpPr>
            <a:spLocks noGrp="1"/>
          </p:cNvSpPr>
          <p:nvPr>
            <p:ph type="sldNum" sz="quarter" idx="12"/>
          </p:nvPr>
        </p:nvSpPr>
        <p:spPr/>
        <p:txBody>
          <a:bodyPr/>
          <a:lstStyle/>
          <a:p>
            <a:fld id="{69F37866-ACBB-4971-BF30-B6FAD1F2242A}" type="slidenum">
              <a:rPr lang="en-US" smtClean="0"/>
              <a:t>‹#›</a:t>
            </a:fld>
            <a:endParaRPr lang="en-US"/>
          </a:p>
        </p:txBody>
      </p:sp>
    </p:spTree>
    <p:extLst>
      <p:ext uri="{BB962C8B-B14F-4D97-AF65-F5344CB8AC3E}">
        <p14:creationId xmlns:p14="http://schemas.microsoft.com/office/powerpoint/2010/main" val="33047518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880A16A-56D1-F9AD-4357-AFABCA801E64}"/>
              </a:ext>
            </a:extLst>
          </p:cNvPr>
          <p:cNvSpPr>
            <a:spLocks noGrp="1"/>
          </p:cNvSpPr>
          <p:nvPr>
            <p:ph type="dt" sz="half" idx="10"/>
          </p:nvPr>
        </p:nvSpPr>
        <p:spPr/>
        <p:txBody>
          <a:bodyPr/>
          <a:lstStyle/>
          <a:p>
            <a:fld id="{EC2FED3B-E4CE-42CE-A98E-0892529513DA}" type="datetimeFigureOut">
              <a:rPr lang="en-US" smtClean="0"/>
              <a:t>3/13/2024</a:t>
            </a:fld>
            <a:endParaRPr lang="en-US"/>
          </a:p>
        </p:txBody>
      </p:sp>
      <p:sp>
        <p:nvSpPr>
          <p:cNvPr id="3" name="Footer Placeholder 2">
            <a:extLst>
              <a:ext uri="{FF2B5EF4-FFF2-40B4-BE49-F238E27FC236}">
                <a16:creationId xmlns:a16="http://schemas.microsoft.com/office/drawing/2014/main" id="{001ADE45-D099-C8F5-5ADD-ED65D656903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A3CF85A-72D0-BB58-AAB8-A88E55522E6F}"/>
              </a:ext>
            </a:extLst>
          </p:cNvPr>
          <p:cNvSpPr>
            <a:spLocks noGrp="1"/>
          </p:cNvSpPr>
          <p:nvPr>
            <p:ph type="sldNum" sz="quarter" idx="12"/>
          </p:nvPr>
        </p:nvSpPr>
        <p:spPr/>
        <p:txBody>
          <a:bodyPr/>
          <a:lstStyle/>
          <a:p>
            <a:fld id="{69F37866-ACBB-4971-BF30-B6FAD1F2242A}" type="slidenum">
              <a:rPr lang="en-US" smtClean="0"/>
              <a:t>‹#›</a:t>
            </a:fld>
            <a:endParaRPr lang="en-US"/>
          </a:p>
        </p:txBody>
      </p:sp>
    </p:spTree>
    <p:extLst>
      <p:ext uri="{BB962C8B-B14F-4D97-AF65-F5344CB8AC3E}">
        <p14:creationId xmlns:p14="http://schemas.microsoft.com/office/powerpoint/2010/main" val="19024508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8F2731-3214-33C7-A754-A09544E176B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4F15B9F-414B-0A67-C136-B909D35C2DF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0FA796E-2335-1A52-3506-5579CFC7EE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07640DC-FAD8-9DB9-96AD-8896C296022D}"/>
              </a:ext>
            </a:extLst>
          </p:cNvPr>
          <p:cNvSpPr>
            <a:spLocks noGrp="1"/>
          </p:cNvSpPr>
          <p:nvPr>
            <p:ph type="dt" sz="half" idx="10"/>
          </p:nvPr>
        </p:nvSpPr>
        <p:spPr/>
        <p:txBody>
          <a:bodyPr/>
          <a:lstStyle/>
          <a:p>
            <a:fld id="{EC2FED3B-E4CE-42CE-A98E-0892529513DA}" type="datetimeFigureOut">
              <a:rPr lang="en-US" smtClean="0"/>
              <a:t>3/13/2024</a:t>
            </a:fld>
            <a:endParaRPr lang="en-US"/>
          </a:p>
        </p:txBody>
      </p:sp>
      <p:sp>
        <p:nvSpPr>
          <p:cNvPr id="6" name="Footer Placeholder 5">
            <a:extLst>
              <a:ext uri="{FF2B5EF4-FFF2-40B4-BE49-F238E27FC236}">
                <a16:creationId xmlns:a16="http://schemas.microsoft.com/office/drawing/2014/main" id="{8381CD59-9A3D-573D-8906-4093A8B7724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F1E7E1F-0E46-03BC-54E9-9F69E485E117}"/>
              </a:ext>
            </a:extLst>
          </p:cNvPr>
          <p:cNvSpPr>
            <a:spLocks noGrp="1"/>
          </p:cNvSpPr>
          <p:nvPr>
            <p:ph type="sldNum" sz="quarter" idx="12"/>
          </p:nvPr>
        </p:nvSpPr>
        <p:spPr/>
        <p:txBody>
          <a:bodyPr/>
          <a:lstStyle/>
          <a:p>
            <a:fld id="{69F37866-ACBB-4971-BF30-B6FAD1F2242A}" type="slidenum">
              <a:rPr lang="en-US" smtClean="0"/>
              <a:t>‹#›</a:t>
            </a:fld>
            <a:endParaRPr lang="en-US"/>
          </a:p>
        </p:txBody>
      </p:sp>
    </p:spTree>
    <p:extLst>
      <p:ext uri="{BB962C8B-B14F-4D97-AF65-F5344CB8AC3E}">
        <p14:creationId xmlns:p14="http://schemas.microsoft.com/office/powerpoint/2010/main" val="29970189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686E7B-912D-AA07-280D-A26C6829F0D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B8C0ED0-3900-AD14-AF44-561119673A5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7E1BE31-631B-7C6A-FB78-38A6454B9A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B79D9FE-C101-848A-EFF8-28A4DDD25EFE}"/>
              </a:ext>
            </a:extLst>
          </p:cNvPr>
          <p:cNvSpPr>
            <a:spLocks noGrp="1"/>
          </p:cNvSpPr>
          <p:nvPr>
            <p:ph type="dt" sz="half" idx="10"/>
          </p:nvPr>
        </p:nvSpPr>
        <p:spPr/>
        <p:txBody>
          <a:bodyPr/>
          <a:lstStyle/>
          <a:p>
            <a:fld id="{EC2FED3B-E4CE-42CE-A98E-0892529513DA}" type="datetimeFigureOut">
              <a:rPr lang="en-US" smtClean="0"/>
              <a:t>3/13/2024</a:t>
            </a:fld>
            <a:endParaRPr lang="en-US"/>
          </a:p>
        </p:txBody>
      </p:sp>
      <p:sp>
        <p:nvSpPr>
          <p:cNvPr id="6" name="Footer Placeholder 5">
            <a:extLst>
              <a:ext uri="{FF2B5EF4-FFF2-40B4-BE49-F238E27FC236}">
                <a16:creationId xmlns:a16="http://schemas.microsoft.com/office/drawing/2014/main" id="{88B6C4FE-29E1-0AE2-F787-40FD914B097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7129FBA-639D-1553-A27D-FAF0F3567B8D}"/>
              </a:ext>
            </a:extLst>
          </p:cNvPr>
          <p:cNvSpPr>
            <a:spLocks noGrp="1"/>
          </p:cNvSpPr>
          <p:nvPr>
            <p:ph type="sldNum" sz="quarter" idx="12"/>
          </p:nvPr>
        </p:nvSpPr>
        <p:spPr/>
        <p:txBody>
          <a:bodyPr/>
          <a:lstStyle/>
          <a:p>
            <a:fld id="{69F37866-ACBB-4971-BF30-B6FAD1F2242A}" type="slidenum">
              <a:rPr lang="en-US" smtClean="0"/>
              <a:t>‹#›</a:t>
            </a:fld>
            <a:endParaRPr lang="en-US"/>
          </a:p>
        </p:txBody>
      </p:sp>
    </p:spTree>
    <p:extLst>
      <p:ext uri="{BB962C8B-B14F-4D97-AF65-F5344CB8AC3E}">
        <p14:creationId xmlns:p14="http://schemas.microsoft.com/office/powerpoint/2010/main" val="3075287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C13BCBA-7F59-931E-7297-141480B69F2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8040A60-8F45-02BD-CB44-F6DAEC47743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781CBE3-EA51-F45B-1382-5FA65FF4C53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2FED3B-E4CE-42CE-A98E-0892529513DA}" type="datetimeFigureOut">
              <a:rPr lang="en-US" smtClean="0"/>
              <a:t>3/13/2024</a:t>
            </a:fld>
            <a:endParaRPr lang="en-US"/>
          </a:p>
        </p:txBody>
      </p:sp>
      <p:sp>
        <p:nvSpPr>
          <p:cNvPr id="5" name="Footer Placeholder 4">
            <a:extLst>
              <a:ext uri="{FF2B5EF4-FFF2-40B4-BE49-F238E27FC236}">
                <a16:creationId xmlns:a16="http://schemas.microsoft.com/office/drawing/2014/main" id="{3C93D017-1EBB-405A-0D0F-ADA2E9183D1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2B6EB73-916D-EE5B-76A8-CD87DB9E3ED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F37866-ACBB-4971-BF30-B6FAD1F2242A}" type="slidenum">
              <a:rPr lang="en-US" smtClean="0"/>
              <a:t>‹#›</a:t>
            </a:fld>
            <a:endParaRPr lang="en-US"/>
          </a:p>
        </p:txBody>
      </p:sp>
    </p:spTree>
    <p:extLst>
      <p:ext uri="{BB962C8B-B14F-4D97-AF65-F5344CB8AC3E}">
        <p14:creationId xmlns:p14="http://schemas.microsoft.com/office/powerpoint/2010/main" val="4733801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61FF1A-5C48-F8B3-A749-960647C1AB68}"/>
              </a:ext>
            </a:extLst>
          </p:cNvPr>
          <p:cNvSpPr>
            <a:spLocks noGrp="1"/>
          </p:cNvSpPr>
          <p:nvPr>
            <p:ph type="ctrTitle"/>
          </p:nvPr>
        </p:nvSpPr>
        <p:spPr>
          <a:xfrm>
            <a:off x="1524000" y="1122363"/>
            <a:ext cx="9144000" cy="1395550"/>
          </a:xfrm>
        </p:spPr>
        <p:txBody>
          <a:bodyPr/>
          <a:lstStyle/>
          <a:p>
            <a:r>
              <a:rPr lang="en-IN" sz="2000" dirty="0">
                <a:solidFill>
                  <a:srgbClr val="00B0F0"/>
                </a:solidFill>
              </a:rPr>
              <a:t>Department : Electrical Engineering</a:t>
            </a:r>
            <a:endParaRPr lang="en-US" sz="2000" dirty="0">
              <a:solidFill>
                <a:srgbClr val="00B0F0"/>
              </a:solidFill>
            </a:endParaRPr>
          </a:p>
        </p:txBody>
      </p:sp>
      <p:sp>
        <p:nvSpPr>
          <p:cNvPr id="3" name="Subtitle 2">
            <a:extLst>
              <a:ext uri="{FF2B5EF4-FFF2-40B4-BE49-F238E27FC236}">
                <a16:creationId xmlns:a16="http://schemas.microsoft.com/office/drawing/2014/main" id="{9FA9FAC9-4560-8A0C-8680-0333F1FDB371}"/>
              </a:ext>
            </a:extLst>
          </p:cNvPr>
          <p:cNvSpPr>
            <a:spLocks noGrp="1"/>
          </p:cNvSpPr>
          <p:nvPr>
            <p:ph type="subTitle" idx="1"/>
          </p:nvPr>
        </p:nvSpPr>
        <p:spPr>
          <a:xfrm>
            <a:off x="1524000" y="2835966"/>
            <a:ext cx="9144000" cy="1395550"/>
          </a:xfrm>
        </p:spPr>
        <p:txBody>
          <a:bodyPr/>
          <a:lstStyle/>
          <a:p>
            <a:r>
              <a:rPr lang="en-IN" dirty="0"/>
              <a:t>MATLAB </a:t>
            </a:r>
            <a:br>
              <a:rPr lang="en-IN" dirty="0"/>
            </a:br>
            <a:r>
              <a:rPr lang="en-IN" sz="2400" dirty="0"/>
              <a:t>subject code: 2020409</a:t>
            </a:r>
          </a:p>
          <a:p>
            <a:endParaRPr lang="en-US" dirty="0"/>
          </a:p>
        </p:txBody>
      </p:sp>
      <p:sp>
        <p:nvSpPr>
          <p:cNvPr id="8" name="TextBox 7">
            <a:extLst>
              <a:ext uri="{FF2B5EF4-FFF2-40B4-BE49-F238E27FC236}">
                <a16:creationId xmlns:a16="http://schemas.microsoft.com/office/drawing/2014/main" id="{B5662974-49DC-3AC9-F620-D374F04E87CD}"/>
              </a:ext>
            </a:extLst>
          </p:cNvPr>
          <p:cNvSpPr txBox="1"/>
          <p:nvPr/>
        </p:nvSpPr>
        <p:spPr>
          <a:xfrm>
            <a:off x="1868557" y="1246257"/>
            <a:ext cx="9395791" cy="707886"/>
          </a:xfrm>
          <a:prstGeom prst="rect">
            <a:avLst/>
          </a:prstGeom>
          <a:noFill/>
        </p:spPr>
        <p:txBody>
          <a:bodyPr wrap="square" rtlCol="0">
            <a:spAutoFit/>
          </a:bodyPr>
          <a:lstStyle/>
          <a:p>
            <a:r>
              <a:rPr lang="en-IN" sz="4000" dirty="0">
                <a:solidFill>
                  <a:srgbClr val="FF0000"/>
                </a:solidFill>
                <a:latin typeface="Times New Roman" panose="02020603050405020304" pitchFamily="18" charset="0"/>
                <a:cs typeface="Times New Roman" panose="02020603050405020304" pitchFamily="18" charset="0"/>
              </a:rPr>
              <a:t>Government Polytechnic west </a:t>
            </a:r>
            <a:r>
              <a:rPr lang="en-IN" sz="4000" dirty="0" err="1">
                <a:solidFill>
                  <a:srgbClr val="FF0000"/>
                </a:solidFill>
                <a:latin typeface="Times New Roman" panose="02020603050405020304" pitchFamily="18" charset="0"/>
                <a:cs typeface="Times New Roman" panose="02020603050405020304" pitchFamily="18" charset="0"/>
              </a:rPr>
              <a:t>Champaran</a:t>
            </a:r>
            <a:endParaRPr lang="en-US" sz="4000" dirty="0">
              <a:solidFill>
                <a:srgbClr val="FF0000"/>
              </a:solidFill>
              <a:latin typeface="Times New Roman" panose="02020603050405020304" pitchFamily="18" charset="0"/>
              <a:cs typeface="Times New Roman" panose="02020603050405020304" pitchFamily="18" charset="0"/>
            </a:endParaRPr>
          </a:p>
        </p:txBody>
      </p:sp>
      <p:pic>
        <p:nvPicPr>
          <p:cNvPr id="5" name="Picture 4">
            <a:extLst>
              <a:ext uri="{FF2B5EF4-FFF2-40B4-BE49-F238E27FC236}">
                <a16:creationId xmlns:a16="http://schemas.microsoft.com/office/drawing/2014/main" id="{FDD381C5-E6C9-FDFC-71EC-BC66D0B787B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43952" y="4080679"/>
            <a:ext cx="5104262" cy="2215787"/>
          </a:xfrm>
          <a:prstGeom prst="rect">
            <a:avLst/>
          </a:prstGeom>
        </p:spPr>
      </p:pic>
    </p:spTree>
    <p:extLst>
      <p:ext uri="{BB962C8B-B14F-4D97-AF65-F5344CB8AC3E}">
        <p14:creationId xmlns:p14="http://schemas.microsoft.com/office/powerpoint/2010/main" val="11633570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A49F6-9974-D5E7-CA1F-0D2268018B61}"/>
              </a:ext>
            </a:extLst>
          </p:cNvPr>
          <p:cNvSpPr>
            <a:spLocks noGrp="1"/>
          </p:cNvSpPr>
          <p:nvPr>
            <p:ph type="title"/>
          </p:nvPr>
        </p:nvSpPr>
        <p:spPr/>
        <p:txBody>
          <a:bodyPr/>
          <a:lstStyle/>
          <a:p>
            <a:r>
              <a:rPr lang="en-IN" dirty="0">
                <a:solidFill>
                  <a:srgbClr val="00B0F0"/>
                </a:solidFill>
                <a:latin typeface="Times New Roman" panose="02020603050405020304" pitchFamily="18" charset="0"/>
                <a:cs typeface="Times New Roman" panose="02020603050405020304" pitchFamily="18" charset="0"/>
              </a:rPr>
              <a:t>Continuation</a:t>
            </a:r>
            <a:endParaRPr lang="en-US" dirty="0"/>
          </a:p>
        </p:txBody>
      </p:sp>
      <p:sp>
        <p:nvSpPr>
          <p:cNvPr id="3" name="Content Placeholder 2">
            <a:extLst>
              <a:ext uri="{FF2B5EF4-FFF2-40B4-BE49-F238E27FC236}">
                <a16:creationId xmlns:a16="http://schemas.microsoft.com/office/drawing/2014/main" id="{0E414445-534C-BB9B-5273-AAA789EA3444}"/>
              </a:ext>
            </a:extLst>
          </p:cNvPr>
          <p:cNvSpPr>
            <a:spLocks noGrp="1"/>
          </p:cNvSpPr>
          <p:nvPr>
            <p:ph idx="1"/>
          </p:nvPr>
        </p:nvSpPr>
        <p:spPr/>
        <p:txBody>
          <a:bodyPr/>
          <a:lstStyle/>
          <a:p>
            <a:pPr marL="0" indent="0" algn="just">
              <a:buNone/>
            </a:pPr>
            <a:r>
              <a:rPr lang="en-IN" dirty="0">
                <a:latin typeface="Times New Roman" panose="02020603050405020304" pitchFamily="18" charset="0"/>
                <a:cs typeface="Times New Roman" panose="02020603050405020304" pitchFamily="18" charset="0"/>
              </a:rPr>
              <a:t>We can then view a particular element in a matrix by specifying its location. We write,</a:t>
            </a:r>
          </a:p>
          <a:p>
            <a:pPr marL="0" indent="0">
              <a:buNone/>
            </a:pPr>
            <a:r>
              <a:rPr lang="en-IN" dirty="0">
                <a:latin typeface="Times New Roman" panose="02020603050405020304" pitchFamily="18" charset="0"/>
                <a:cs typeface="Times New Roman" panose="02020603050405020304" pitchFamily="18" charset="0"/>
              </a:rPr>
              <a:t>&gt;&gt; A(2,1)</a:t>
            </a:r>
          </a:p>
          <a:p>
            <a:pPr marL="0" indent="0">
              <a:buNone/>
            </a:pPr>
            <a:r>
              <a:rPr lang="en-IN" dirty="0" err="1">
                <a:latin typeface="Times New Roman" panose="02020603050405020304" pitchFamily="18" charset="0"/>
                <a:cs typeface="Times New Roman" panose="02020603050405020304" pitchFamily="18" charset="0"/>
              </a:rPr>
              <a:t>ans</a:t>
            </a:r>
            <a:r>
              <a:rPr lang="en-IN" dirty="0">
                <a:latin typeface="Times New Roman" panose="02020603050405020304" pitchFamily="18" charset="0"/>
                <a:cs typeface="Times New Roman" panose="02020603050405020304" pitchFamily="18" charset="0"/>
              </a:rPr>
              <a:t> =</a:t>
            </a:r>
          </a:p>
          <a:p>
            <a:pPr marL="0" indent="0">
              <a:buNone/>
            </a:pPr>
            <a:r>
              <a:rPr lang="en-IN" dirty="0">
                <a:latin typeface="Times New Roman" panose="02020603050405020304" pitchFamily="18" charset="0"/>
                <a:cs typeface="Times New Roman" panose="02020603050405020304" pitchFamily="18" charset="0"/>
              </a:rPr>
              <a:t>          4</a:t>
            </a:r>
          </a:p>
          <a:p>
            <a:pPr marL="0" indent="0">
              <a:buNone/>
            </a:pPr>
            <a:r>
              <a:rPr lang="en-IN" dirty="0">
                <a:latin typeface="Times New Roman" panose="02020603050405020304" pitchFamily="18" charset="0"/>
                <a:cs typeface="Times New Roman" panose="02020603050405020304" pitchFamily="18" charset="0"/>
              </a:rPr>
              <a:t>A(2,1) is an element located in the second row and first column. Its value is </a:t>
            </a:r>
            <a:r>
              <a:rPr lang="en-IN" dirty="0"/>
              <a:t>4.</a:t>
            </a:r>
            <a:endParaRPr lang="en-US" dirty="0"/>
          </a:p>
        </p:txBody>
      </p:sp>
    </p:spTree>
    <p:extLst>
      <p:ext uri="{BB962C8B-B14F-4D97-AF65-F5344CB8AC3E}">
        <p14:creationId xmlns:p14="http://schemas.microsoft.com/office/powerpoint/2010/main" val="38352746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6FDA7A-1EE0-23F1-2671-285759E272A8}"/>
              </a:ext>
            </a:extLst>
          </p:cNvPr>
          <p:cNvSpPr>
            <a:spLocks noGrp="1"/>
          </p:cNvSpPr>
          <p:nvPr>
            <p:ph type="title"/>
          </p:nvPr>
        </p:nvSpPr>
        <p:spPr/>
        <p:txBody>
          <a:bodyPr/>
          <a:lstStyle/>
          <a:p>
            <a:r>
              <a:rPr lang="en-US" dirty="0">
                <a:solidFill>
                  <a:srgbClr val="00B0F0"/>
                </a:solidFill>
                <a:latin typeface="Times New Roman" panose="02020603050405020304" pitchFamily="18" charset="0"/>
                <a:cs typeface="Times New Roman" panose="02020603050405020304" pitchFamily="18" charset="0"/>
              </a:rPr>
              <a:t>Matrix indexing</a:t>
            </a:r>
          </a:p>
        </p:txBody>
      </p:sp>
      <p:sp>
        <p:nvSpPr>
          <p:cNvPr id="3" name="Content Placeholder 2">
            <a:extLst>
              <a:ext uri="{FF2B5EF4-FFF2-40B4-BE49-F238E27FC236}">
                <a16:creationId xmlns:a16="http://schemas.microsoft.com/office/drawing/2014/main" id="{FB36C23C-1310-3A3C-DF60-0CDCAD2DF00C}"/>
              </a:ext>
            </a:extLst>
          </p:cNvPr>
          <p:cNvSpPr>
            <a:spLocks noGrp="1"/>
          </p:cNvSpPr>
          <p:nvPr>
            <p:ph idx="1"/>
          </p:nvPr>
        </p:nvSpPr>
        <p:spPr/>
        <p:txBody>
          <a:bodyPr/>
          <a:lstStyle/>
          <a:p>
            <a:pPr marL="0" indent="0" algn="just">
              <a:buNone/>
            </a:pPr>
            <a:r>
              <a:rPr lang="en-IN" dirty="0">
                <a:latin typeface="Times New Roman" panose="02020603050405020304" pitchFamily="18" charset="0"/>
                <a:cs typeface="Times New Roman" panose="02020603050405020304" pitchFamily="18" charset="0"/>
              </a:rPr>
              <a:t>We select elements in a matrix just as we did for vectors, but now we need two indices. The element of row </a:t>
            </a:r>
            <a:r>
              <a:rPr lang="en-IN" dirty="0" err="1">
                <a:latin typeface="Times New Roman" panose="02020603050405020304" pitchFamily="18" charset="0"/>
                <a:cs typeface="Times New Roman" panose="02020603050405020304" pitchFamily="18" charset="0"/>
              </a:rPr>
              <a:t>i</a:t>
            </a:r>
            <a:r>
              <a:rPr lang="en-IN" dirty="0">
                <a:latin typeface="Times New Roman" panose="02020603050405020304" pitchFamily="18" charset="0"/>
                <a:cs typeface="Times New Roman" panose="02020603050405020304" pitchFamily="18" charset="0"/>
              </a:rPr>
              <a:t> and column j of the matrix A is denoted by A(</a:t>
            </a:r>
            <a:r>
              <a:rPr lang="en-IN" dirty="0" err="1">
                <a:latin typeface="Times New Roman" panose="02020603050405020304" pitchFamily="18" charset="0"/>
                <a:cs typeface="Times New Roman" panose="02020603050405020304" pitchFamily="18" charset="0"/>
              </a:rPr>
              <a:t>i,j</a:t>
            </a:r>
            <a:r>
              <a:rPr lang="en-IN" dirty="0">
                <a:latin typeface="Times New Roman" panose="02020603050405020304" pitchFamily="18" charset="0"/>
                <a:cs typeface="Times New Roman" panose="02020603050405020304" pitchFamily="18" charset="0"/>
              </a:rPr>
              <a:t>). Thus, A(</a:t>
            </a:r>
            <a:r>
              <a:rPr lang="en-IN" dirty="0" err="1">
                <a:latin typeface="Times New Roman" panose="02020603050405020304" pitchFamily="18" charset="0"/>
                <a:cs typeface="Times New Roman" panose="02020603050405020304" pitchFamily="18" charset="0"/>
              </a:rPr>
              <a:t>i,j</a:t>
            </a:r>
            <a:r>
              <a:rPr lang="en-IN" dirty="0">
                <a:latin typeface="Times New Roman" panose="02020603050405020304" pitchFamily="18" charset="0"/>
                <a:cs typeface="Times New Roman" panose="02020603050405020304" pitchFamily="18" charset="0"/>
              </a:rPr>
              <a:t>) in MATLAB refers to the element </a:t>
            </a:r>
            <a:r>
              <a:rPr lang="en-IN" dirty="0" err="1">
                <a:latin typeface="Times New Roman" panose="02020603050405020304" pitchFamily="18" charset="0"/>
                <a:cs typeface="Times New Roman" panose="02020603050405020304" pitchFamily="18" charset="0"/>
              </a:rPr>
              <a:t>Aij</a:t>
            </a:r>
            <a:r>
              <a:rPr lang="en-IN" dirty="0">
                <a:latin typeface="Times New Roman" panose="02020603050405020304" pitchFamily="18" charset="0"/>
                <a:cs typeface="Times New Roman" panose="02020603050405020304" pitchFamily="18" charset="0"/>
              </a:rPr>
              <a:t> of matrix A. The first index is the row number and the second index is the column number. For example, A(1,3) is an element of first row and third column. Here, A(1,3)=3.</a:t>
            </a:r>
          </a:p>
          <a:p>
            <a:pPr marL="0" indent="0" algn="just">
              <a:buNone/>
            </a:pPr>
            <a:endParaRPr lang="en-IN" dirty="0">
              <a:latin typeface="Times New Roman" panose="02020603050405020304" pitchFamily="18" charset="0"/>
              <a:cs typeface="Times New Roman" panose="02020603050405020304" pitchFamily="18" charset="0"/>
            </a:endParaRPr>
          </a:p>
          <a:p>
            <a:pPr marL="0" indent="0" algn="just">
              <a:buNone/>
            </a:pPr>
            <a:r>
              <a:rPr lang="en-IN" dirty="0">
                <a:latin typeface="Times New Roman" panose="02020603050405020304" pitchFamily="18" charset="0"/>
                <a:cs typeface="Times New Roman" panose="02020603050405020304" pitchFamily="18" charset="0"/>
              </a:rPr>
              <a:t>Correcting any entry is easy through indexing. Here we substitute A(3,3)=9 by A(3,3)=0.</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297050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EA4B5-E1AD-FECF-89A2-1B2B2711ACF1}"/>
              </a:ext>
            </a:extLst>
          </p:cNvPr>
          <p:cNvSpPr>
            <a:spLocks noGrp="1"/>
          </p:cNvSpPr>
          <p:nvPr>
            <p:ph type="title"/>
          </p:nvPr>
        </p:nvSpPr>
        <p:spPr/>
        <p:txBody>
          <a:bodyPr/>
          <a:lstStyle/>
          <a:p>
            <a:r>
              <a:rPr lang="en-IN" dirty="0">
                <a:solidFill>
                  <a:srgbClr val="00B0F0"/>
                </a:solidFill>
                <a:latin typeface="Times New Roman" panose="02020603050405020304" pitchFamily="18" charset="0"/>
                <a:cs typeface="Times New Roman" panose="02020603050405020304" pitchFamily="18" charset="0"/>
              </a:rPr>
              <a:t>Continuation</a:t>
            </a:r>
            <a:endParaRPr lang="en-US" dirty="0"/>
          </a:p>
        </p:txBody>
      </p:sp>
      <p:sp>
        <p:nvSpPr>
          <p:cNvPr id="3" name="Content Placeholder 2">
            <a:extLst>
              <a:ext uri="{FF2B5EF4-FFF2-40B4-BE49-F238E27FC236}">
                <a16:creationId xmlns:a16="http://schemas.microsoft.com/office/drawing/2014/main" id="{93417921-EA1A-7E2C-DF2E-681269935838}"/>
              </a:ext>
            </a:extLst>
          </p:cNvPr>
          <p:cNvSpPr>
            <a:spLocks noGrp="1"/>
          </p:cNvSpPr>
          <p:nvPr>
            <p:ph idx="1"/>
          </p:nvPr>
        </p:nvSpPr>
        <p:spPr/>
        <p:txBody>
          <a:bodyPr/>
          <a:lstStyle/>
          <a:p>
            <a:pPr marL="0" indent="0">
              <a:buNone/>
            </a:pPr>
            <a:r>
              <a:rPr lang="pt-BR" dirty="0"/>
              <a:t>&gt;&gt; A(3,3) = 0</a:t>
            </a:r>
          </a:p>
          <a:p>
            <a:pPr marL="0" indent="0">
              <a:buNone/>
            </a:pPr>
            <a:r>
              <a:rPr lang="pt-BR" dirty="0"/>
              <a:t> A =</a:t>
            </a:r>
          </a:p>
          <a:p>
            <a:pPr marL="0" indent="0">
              <a:buNone/>
            </a:pPr>
            <a:r>
              <a:rPr lang="pt-BR" dirty="0"/>
              <a:t>            1 2 3</a:t>
            </a:r>
          </a:p>
          <a:p>
            <a:pPr marL="0" indent="0">
              <a:buNone/>
            </a:pPr>
            <a:r>
              <a:rPr lang="pt-BR" dirty="0"/>
              <a:t>            4 5 6</a:t>
            </a:r>
          </a:p>
          <a:p>
            <a:pPr marL="0" indent="0">
              <a:buNone/>
            </a:pPr>
            <a:r>
              <a:rPr lang="pt-BR" dirty="0"/>
              <a:t>            7 8 0</a:t>
            </a:r>
          </a:p>
          <a:p>
            <a:pPr marL="0" indent="0" algn="just">
              <a:buNone/>
            </a:pPr>
            <a:r>
              <a:rPr lang="en-IN" dirty="0">
                <a:latin typeface="Times New Roman" panose="02020603050405020304" pitchFamily="18" charset="0"/>
                <a:cs typeface="Times New Roman" panose="02020603050405020304" pitchFamily="18" charset="0"/>
              </a:rPr>
              <a:t>Single elements of a matrix are accessed as A(</a:t>
            </a:r>
            <a:r>
              <a:rPr lang="en-IN" dirty="0" err="1">
                <a:latin typeface="Times New Roman" panose="02020603050405020304" pitchFamily="18" charset="0"/>
                <a:cs typeface="Times New Roman" panose="02020603050405020304" pitchFamily="18" charset="0"/>
              </a:rPr>
              <a:t>i,j</a:t>
            </a:r>
            <a:r>
              <a:rPr lang="en-IN" dirty="0">
                <a:latin typeface="Times New Roman" panose="02020603050405020304" pitchFamily="18" charset="0"/>
                <a:cs typeface="Times New Roman" panose="02020603050405020304" pitchFamily="18" charset="0"/>
              </a:rPr>
              <a:t>), where </a:t>
            </a:r>
            <a:r>
              <a:rPr lang="en-IN" dirty="0" err="1">
                <a:latin typeface="Times New Roman" panose="02020603050405020304" pitchFamily="18" charset="0"/>
                <a:cs typeface="Times New Roman" panose="02020603050405020304" pitchFamily="18" charset="0"/>
              </a:rPr>
              <a:t>i</a:t>
            </a:r>
            <a:r>
              <a:rPr lang="en-IN" dirty="0">
                <a:latin typeface="Times New Roman" panose="02020603050405020304" pitchFamily="18" charset="0"/>
                <a:cs typeface="Times New Roman" panose="02020603050405020304" pitchFamily="18" charset="0"/>
              </a:rPr>
              <a:t> ≥ 1 and j ≥ 1. Zero or negative subscripts are not supported in MATLAB. </a:t>
            </a:r>
            <a:endParaRPr lang="pt-BR"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5564237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B52EFA-7B2E-8CCA-6BD0-B6CEDC611A53}"/>
              </a:ext>
            </a:extLst>
          </p:cNvPr>
          <p:cNvSpPr>
            <a:spLocks noGrp="1"/>
          </p:cNvSpPr>
          <p:nvPr>
            <p:ph type="title"/>
          </p:nvPr>
        </p:nvSpPr>
        <p:spPr/>
        <p:txBody>
          <a:bodyPr/>
          <a:lstStyle/>
          <a:p>
            <a:r>
              <a:rPr lang="en-US" dirty="0">
                <a:solidFill>
                  <a:srgbClr val="00B0F0"/>
                </a:solidFill>
                <a:latin typeface="Times New Roman" panose="02020603050405020304" pitchFamily="18" charset="0"/>
                <a:cs typeface="Times New Roman" panose="02020603050405020304" pitchFamily="18" charset="0"/>
              </a:rPr>
              <a:t>Colon operator</a:t>
            </a:r>
          </a:p>
        </p:txBody>
      </p:sp>
      <p:sp>
        <p:nvSpPr>
          <p:cNvPr id="3" name="Content Placeholder 2">
            <a:extLst>
              <a:ext uri="{FF2B5EF4-FFF2-40B4-BE49-F238E27FC236}">
                <a16:creationId xmlns:a16="http://schemas.microsoft.com/office/drawing/2014/main" id="{E6D7BCC9-D1CA-77D2-A172-951DDFC75C96}"/>
              </a:ext>
            </a:extLst>
          </p:cNvPr>
          <p:cNvSpPr>
            <a:spLocks noGrp="1"/>
          </p:cNvSpPr>
          <p:nvPr>
            <p:ph idx="1"/>
          </p:nvPr>
        </p:nvSpPr>
        <p:spPr/>
        <p:txBody>
          <a:bodyPr>
            <a:normAutofit/>
          </a:bodyPr>
          <a:lstStyle/>
          <a:p>
            <a:pPr algn="just"/>
            <a:r>
              <a:rPr lang="en-IN" dirty="0">
                <a:latin typeface="Times New Roman" panose="02020603050405020304" pitchFamily="18" charset="0"/>
                <a:cs typeface="Times New Roman" panose="02020603050405020304" pitchFamily="18" charset="0"/>
              </a:rPr>
              <a:t>The colon operator will prove very useful and understanding how it works is the key to efficient and convenient usage of MATLAB. It occurs in several different forms.</a:t>
            </a:r>
          </a:p>
          <a:p>
            <a:pPr algn="just"/>
            <a:r>
              <a:rPr lang="en-IN" dirty="0">
                <a:latin typeface="Times New Roman" panose="02020603050405020304" pitchFamily="18" charset="0"/>
                <a:cs typeface="Times New Roman" panose="02020603050405020304" pitchFamily="18" charset="0"/>
              </a:rPr>
              <a:t>Often we must deal with matrices or vectors that are too large to enter one element at a time. For example, suppose we want to enter a vector x consisting of points (0, 0.1, 0.2, 0.3, · · · , 5). We can use the command</a:t>
            </a:r>
          </a:p>
          <a:p>
            <a:pPr marL="0" indent="0">
              <a:buNone/>
            </a:pPr>
            <a:r>
              <a:rPr lang="en-IN" dirty="0">
                <a:latin typeface="Times New Roman" panose="02020603050405020304" pitchFamily="18" charset="0"/>
                <a:cs typeface="Times New Roman" panose="02020603050405020304" pitchFamily="18" charset="0"/>
              </a:rPr>
              <a:t>&gt;&gt; x = 0:0.1:5;</a:t>
            </a:r>
          </a:p>
          <a:p>
            <a:pPr marL="0" indent="0">
              <a:buNone/>
            </a:pPr>
            <a:r>
              <a:rPr lang="en-IN" dirty="0">
                <a:latin typeface="Times New Roman" panose="02020603050405020304" pitchFamily="18" charset="0"/>
                <a:cs typeface="Times New Roman" panose="02020603050405020304" pitchFamily="18" charset="0"/>
              </a:rPr>
              <a:t>The row vector has 51 elements.</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967265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647A0-010F-C252-94BF-AA8125CE5224}"/>
              </a:ext>
            </a:extLst>
          </p:cNvPr>
          <p:cNvSpPr>
            <a:spLocks noGrp="1"/>
          </p:cNvSpPr>
          <p:nvPr>
            <p:ph type="title"/>
          </p:nvPr>
        </p:nvSpPr>
        <p:spPr/>
        <p:txBody>
          <a:bodyPr/>
          <a:lstStyle/>
          <a:p>
            <a:r>
              <a:rPr lang="en-US" dirty="0">
                <a:solidFill>
                  <a:srgbClr val="00B0F0"/>
                </a:solidFill>
                <a:latin typeface="Times New Roman" panose="02020603050405020304" pitchFamily="18" charset="0"/>
                <a:cs typeface="Times New Roman" panose="02020603050405020304" pitchFamily="18" charset="0"/>
              </a:rPr>
              <a:t>Linear spacing</a:t>
            </a:r>
          </a:p>
        </p:txBody>
      </p:sp>
      <p:sp>
        <p:nvSpPr>
          <p:cNvPr id="3" name="Content Placeholder 2">
            <a:extLst>
              <a:ext uri="{FF2B5EF4-FFF2-40B4-BE49-F238E27FC236}">
                <a16:creationId xmlns:a16="http://schemas.microsoft.com/office/drawing/2014/main" id="{760F8F3B-8124-DBBA-5DC7-B61F95002DBF}"/>
              </a:ext>
            </a:extLst>
          </p:cNvPr>
          <p:cNvSpPr>
            <a:spLocks noGrp="1"/>
          </p:cNvSpPr>
          <p:nvPr>
            <p:ph idx="1"/>
          </p:nvPr>
        </p:nvSpPr>
        <p:spPr/>
        <p:txBody>
          <a:bodyPr>
            <a:normAutofit lnSpcReduction="10000"/>
          </a:bodyPr>
          <a:lstStyle/>
          <a:p>
            <a:pPr marL="0" indent="0">
              <a:buNone/>
            </a:pPr>
            <a:r>
              <a:rPr lang="en-IN" dirty="0">
                <a:latin typeface="Times New Roman" panose="02020603050405020304" pitchFamily="18" charset="0"/>
                <a:cs typeface="Times New Roman" panose="02020603050405020304" pitchFamily="18" charset="0"/>
              </a:rPr>
              <a:t>On the other hand, there is a command to generate linearly spaced vectors: linspace. It is similar to the colon operator (:), but gives direct control over the number of points. For example, </a:t>
            </a:r>
          </a:p>
          <a:p>
            <a:pPr marL="0" indent="0">
              <a:buNone/>
            </a:pPr>
            <a:r>
              <a:rPr lang="en-IN" dirty="0">
                <a:latin typeface="Times New Roman" panose="02020603050405020304" pitchFamily="18" charset="0"/>
                <a:cs typeface="Times New Roman" panose="02020603050405020304" pitchFamily="18" charset="0"/>
              </a:rPr>
              <a:t>               </a:t>
            </a:r>
            <a:r>
              <a:rPr lang="en-US" dirty="0"/>
              <a:t>y = linspace(</a:t>
            </a:r>
            <a:r>
              <a:rPr lang="en-US" dirty="0" err="1"/>
              <a:t>a,b</a:t>
            </a:r>
            <a:r>
              <a:rPr lang="en-US" dirty="0"/>
              <a:t>)</a:t>
            </a:r>
          </a:p>
          <a:p>
            <a:pPr marL="0" indent="0" algn="just">
              <a:buNone/>
            </a:pPr>
            <a:r>
              <a:rPr lang="en-IN" dirty="0">
                <a:latin typeface="Times New Roman" panose="02020603050405020304" pitchFamily="18" charset="0"/>
                <a:cs typeface="Times New Roman" panose="02020603050405020304" pitchFamily="18" charset="0"/>
              </a:rPr>
              <a:t>generates a row vector y of 100 points linearly spaced between and including a and b.</a:t>
            </a:r>
          </a:p>
          <a:p>
            <a:pPr marL="0" indent="0" algn="just">
              <a:buNone/>
            </a:pPr>
            <a:r>
              <a:rPr lang="en-IN"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y = linspace(a,b,n)</a:t>
            </a:r>
          </a:p>
          <a:p>
            <a:pPr marL="0" indent="0" algn="just">
              <a:buNone/>
            </a:pPr>
            <a:r>
              <a:rPr lang="en-IN" dirty="0">
                <a:latin typeface="Times New Roman" panose="02020603050405020304" pitchFamily="18" charset="0"/>
                <a:cs typeface="Times New Roman" panose="02020603050405020304" pitchFamily="18" charset="0"/>
              </a:rPr>
              <a:t>generates a row vector y of n points linearly spaced between and including a and b. This is useful when we want to divide an interval into a number of subintervals of the same length. For example</a:t>
            </a:r>
            <a:endParaRPr lang="en-US" dirty="0">
              <a:latin typeface="Times New Roman" panose="02020603050405020304" pitchFamily="18" charset="0"/>
              <a:cs typeface="Times New Roman" panose="02020603050405020304" pitchFamily="18" charset="0"/>
            </a:endParaRPr>
          </a:p>
          <a:p>
            <a:pPr marL="0" indent="0" algn="just">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38802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BA0E11-6B48-2FA3-3217-77FA9F075801}"/>
              </a:ext>
            </a:extLst>
          </p:cNvPr>
          <p:cNvSpPr>
            <a:spLocks noGrp="1"/>
          </p:cNvSpPr>
          <p:nvPr>
            <p:ph type="title"/>
          </p:nvPr>
        </p:nvSpPr>
        <p:spPr/>
        <p:txBody>
          <a:bodyPr/>
          <a:lstStyle/>
          <a:p>
            <a:r>
              <a:rPr lang="en-IN" dirty="0">
                <a:solidFill>
                  <a:srgbClr val="00B0F0"/>
                </a:solidFill>
                <a:latin typeface="Times New Roman" panose="02020603050405020304" pitchFamily="18" charset="0"/>
                <a:cs typeface="Times New Roman" panose="02020603050405020304" pitchFamily="18" charset="0"/>
              </a:rPr>
              <a:t>Continuation</a:t>
            </a:r>
            <a:endParaRPr lang="en-US" dirty="0"/>
          </a:p>
        </p:txBody>
      </p:sp>
      <p:sp>
        <p:nvSpPr>
          <p:cNvPr id="3" name="Content Placeholder 2">
            <a:extLst>
              <a:ext uri="{FF2B5EF4-FFF2-40B4-BE49-F238E27FC236}">
                <a16:creationId xmlns:a16="http://schemas.microsoft.com/office/drawing/2014/main" id="{FD1523D6-3610-C312-B666-2D7F36620281}"/>
              </a:ext>
            </a:extLst>
          </p:cNvPr>
          <p:cNvSpPr>
            <a:spLocks noGrp="1"/>
          </p:cNvSpPr>
          <p:nvPr>
            <p:ph idx="1"/>
          </p:nvPr>
        </p:nvSpPr>
        <p:spPr/>
        <p:txBody>
          <a:bodyPr/>
          <a:lstStyle/>
          <a:p>
            <a:pPr marL="0" indent="0" algn="just">
              <a:buNone/>
            </a:pPr>
            <a:r>
              <a:rPr lang="en-IN" dirty="0"/>
              <a:t>&gt;&gt; theta = linspace(0,2*pi,101)</a:t>
            </a:r>
          </a:p>
          <a:p>
            <a:pPr marL="0" indent="0" algn="just">
              <a:buNone/>
            </a:pPr>
            <a:r>
              <a:rPr lang="en-IN" dirty="0"/>
              <a:t>divides the interval [0, 2π] into 100 equal subintervals, then creating a vector of 101 elements.</a:t>
            </a:r>
            <a:endParaRPr lang="en-US" dirty="0"/>
          </a:p>
        </p:txBody>
      </p:sp>
    </p:spTree>
    <p:extLst>
      <p:ext uri="{BB962C8B-B14F-4D97-AF65-F5344CB8AC3E}">
        <p14:creationId xmlns:p14="http://schemas.microsoft.com/office/powerpoint/2010/main" val="38960105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4BC877-E0E5-FD47-CE14-B4634D323FA1}"/>
              </a:ext>
            </a:extLst>
          </p:cNvPr>
          <p:cNvSpPr>
            <a:spLocks noGrp="1"/>
          </p:cNvSpPr>
          <p:nvPr>
            <p:ph type="title"/>
          </p:nvPr>
        </p:nvSpPr>
        <p:spPr/>
        <p:txBody>
          <a:bodyPr/>
          <a:lstStyle/>
          <a:p>
            <a:r>
              <a:rPr lang="en-US" dirty="0">
                <a:solidFill>
                  <a:srgbClr val="00B0F0"/>
                </a:solidFill>
                <a:latin typeface="Times New Roman" panose="02020603050405020304" pitchFamily="18" charset="0"/>
                <a:cs typeface="Times New Roman" panose="02020603050405020304" pitchFamily="18" charset="0"/>
              </a:rPr>
              <a:t>Colon operator in a matrix </a:t>
            </a:r>
          </a:p>
        </p:txBody>
      </p:sp>
      <p:sp>
        <p:nvSpPr>
          <p:cNvPr id="3" name="Content Placeholder 2">
            <a:extLst>
              <a:ext uri="{FF2B5EF4-FFF2-40B4-BE49-F238E27FC236}">
                <a16:creationId xmlns:a16="http://schemas.microsoft.com/office/drawing/2014/main" id="{EF40FF0B-53EA-1F7C-2CF3-F6F96AB00F20}"/>
              </a:ext>
            </a:extLst>
          </p:cNvPr>
          <p:cNvSpPr>
            <a:spLocks noGrp="1"/>
          </p:cNvSpPr>
          <p:nvPr>
            <p:ph idx="1"/>
          </p:nvPr>
        </p:nvSpPr>
        <p:spPr/>
        <p:txBody>
          <a:bodyPr/>
          <a:lstStyle/>
          <a:p>
            <a:pPr marL="0" indent="0" algn="just">
              <a:buNone/>
            </a:pPr>
            <a:r>
              <a:rPr lang="en-IN" dirty="0">
                <a:latin typeface="Times New Roman" panose="02020603050405020304" pitchFamily="18" charset="0"/>
                <a:cs typeface="Times New Roman" panose="02020603050405020304" pitchFamily="18" charset="0"/>
              </a:rPr>
              <a:t>The colon operator can also be used to pick out a certain row or column. For example, the statement A(</a:t>
            </a:r>
            <a:r>
              <a:rPr lang="en-IN" dirty="0" err="1">
                <a:latin typeface="Times New Roman" panose="02020603050405020304" pitchFamily="18" charset="0"/>
                <a:cs typeface="Times New Roman" panose="02020603050405020304" pitchFamily="18" charset="0"/>
              </a:rPr>
              <a:t>m:n,k:l</a:t>
            </a:r>
            <a:r>
              <a:rPr lang="en-IN" dirty="0">
                <a:latin typeface="Times New Roman" panose="02020603050405020304" pitchFamily="18" charset="0"/>
                <a:cs typeface="Times New Roman" panose="02020603050405020304" pitchFamily="18" charset="0"/>
              </a:rPr>
              <a:t> specifies rows m to n and column k to l. Subscript expressions refer to portions of a matrix. For example,</a:t>
            </a:r>
          </a:p>
          <a:p>
            <a:pPr marL="0" indent="0" algn="just">
              <a:buNone/>
            </a:pPr>
            <a:r>
              <a:rPr lang="en-IN" dirty="0">
                <a:latin typeface="Times New Roman" panose="02020603050405020304" pitchFamily="18" charset="0"/>
                <a:cs typeface="Times New Roman" panose="02020603050405020304" pitchFamily="18" charset="0"/>
              </a:rPr>
              <a:t>&gt;&gt; A(2,:)</a:t>
            </a:r>
          </a:p>
          <a:p>
            <a:pPr marL="0" indent="0" algn="just">
              <a:buNone/>
            </a:pPr>
            <a:r>
              <a:rPr lang="en-IN" dirty="0" err="1">
                <a:latin typeface="Times New Roman" panose="02020603050405020304" pitchFamily="18" charset="0"/>
                <a:cs typeface="Times New Roman" panose="02020603050405020304" pitchFamily="18" charset="0"/>
              </a:rPr>
              <a:t>ans</a:t>
            </a:r>
            <a:r>
              <a:rPr lang="en-IN" dirty="0">
                <a:latin typeface="Times New Roman" panose="02020603050405020304" pitchFamily="18" charset="0"/>
                <a:cs typeface="Times New Roman" panose="02020603050405020304" pitchFamily="18" charset="0"/>
              </a:rPr>
              <a:t> =</a:t>
            </a:r>
          </a:p>
          <a:p>
            <a:pPr marL="0" indent="0" algn="just">
              <a:buNone/>
            </a:pPr>
            <a:r>
              <a:rPr lang="en-IN" dirty="0">
                <a:latin typeface="Times New Roman" panose="02020603050405020304" pitchFamily="18" charset="0"/>
                <a:cs typeface="Times New Roman" panose="02020603050405020304" pitchFamily="18" charset="0"/>
              </a:rPr>
              <a:t>          4 5 6</a:t>
            </a:r>
          </a:p>
          <a:p>
            <a:pPr marL="0" indent="0" algn="just">
              <a:buNone/>
            </a:pPr>
            <a:r>
              <a:rPr lang="en-IN" dirty="0">
                <a:latin typeface="Times New Roman" panose="02020603050405020304" pitchFamily="18" charset="0"/>
                <a:cs typeface="Times New Roman" panose="02020603050405020304" pitchFamily="18" charset="0"/>
              </a:rPr>
              <a:t>          is the second row elements of A.</a:t>
            </a:r>
          </a:p>
          <a:p>
            <a:pPr marL="0" indent="0" algn="just">
              <a:buNone/>
            </a:pPr>
            <a:r>
              <a:rPr lang="en-IN" dirty="0">
                <a:latin typeface="Times New Roman" panose="02020603050405020304" pitchFamily="18" charset="0"/>
                <a:cs typeface="Times New Roman" panose="02020603050405020304" pitchFamily="18" charset="0"/>
              </a:rPr>
              <a:t>The colon operator can also be used to extract a sub-matrix from a matrix A.</a:t>
            </a:r>
          </a:p>
          <a:p>
            <a:pPr marL="0" indent="0" algn="just">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632477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7DE826-9E28-D35A-7C4E-D662FBD11883}"/>
              </a:ext>
            </a:extLst>
          </p:cNvPr>
          <p:cNvSpPr>
            <a:spLocks noGrp="1"/>
          </p:cNvSpPr>
          <p:nvPr>
            <p:ph type="title"/>
          </p:nvPr>
        </p:nvSpPr>
        <p:spPr/>
        <p:txBody>
          <a:bodyPr/>
          <a:lstStyle/>
          <a:p>
            <a:r>
              <a:rPr lang="en-IN" dirty="0">
                <a:solidFill>
                  <a:srgbClr val="00B0F0"/>
                </a:solidFill>
                <a:latin typeface="Times New Roman" panose="02020603050405020304" pitchFamily="18" charset="0"/>
                <a:cs typeface="Times New Roman" panose="02020603050405020304" pitchFamily="18" charset="0"/>
              </a:rPr>
              <a:t>Continuation</a:t>
            </a:r>
            <a:endParaRPr lang="en-US" dirty="0"/>
          </a:p>
        </p:txBody>
      </p:sp>
      <p:sp>
        <p:nvSpPr>
          <p:cNvPr id="3" name="Content Placeholder 2">
            <a:extLst>
              <a:ext uri="{FF2B5EF4-FFF2-40B4-BE49-F238E27FC236}">
                <a16:creationId xmlns:a16="http://schemas.microsoft.com/office/drawing/2014/main" id="{4642BF2B-B08A-1AB2-0544-BF3AF26310F2}"/>
              </a:ext>
            </a:extLst>
          </p:cNvPr>
          <p:cNvSpPr>
            <a:spLocks noGrp="1"/>
          </p:cNvSpPr>
          <p:nvPr>
            <p:ph idx="1"/>
          </p:nvPr>
        </p:nvSpPr>
        <p:spPr/>
        <p:txBody>
          <a:bodyPr>
            <a:normAutofit fontScale="92500" lnSpcReduction="20000"/>
          </a:bodyPr>
          <a:lstStyle/>
          <a:p>
            <a:pPr marL="0" indent="0">
              <a:buNone/>
            </a:pPr>
            <a:r>
              <a:rPr lang="fr-FR" dirty="0"/>
              <a:t>&gt;&gt; A(:,2:3)</a:t>
            </a:r>
          </a:p>
          <a:p>
            <a:pPr marL="0" indent="0">
              <a:buNone/>
            </a:pPr>
            <a:r>
              <a:rPr lang="fr-FR" dirty="0"/>
              <a:t>ans =   2  3</a:t>
            </a:r>
          </a:p>
          <a:p>
            <a:pPr marL="0" indent="0">
              <a:buNone/>
            </a:pPr>
            <a:r>
              <a:rPr lang="fr-FR" dirty="0"/>
              <a:t>             5  6</a:t>
            </a:r>
          </a:p>
          <a:p>
            <a:pPr marL="0" indent="0">
              <a:buNone/>
            </a:pPr>
            <a:r>
              <a:rPr lang="fr-FR" dirty="0"/>
              <a:t>             8  0</a:t>
            </a:r>
          </a:p>
          <a:p>
            <a:pPr marL="0" indent="0" algn="just">
              <a:buNone/>
            </a:pPr>
            <a:r>
              <a:rPr lang="en-IN" dirty="0">
                <a:latin typeface="Times New Roman" panose="02020603050405020304" pitchFamily="18" charset="0"/>
                <a:cs typeface="Times New Roman" panose="02020603050405020304" pitchFamily="18" charset="0"/>
              </a:rPr>
              <a:t>A(:,2:3) is a sub-matrix with the last two columns of A. A row or a column of a matrix can be deleted by setting it to a null vector, [ ].</a:t>
            </a:r>
          </a:p>
          <a:p>
            <a:pPr marL="0" indent="0" algn="just">
              <a:buNone/>
            </a:pPr>
            <a:r>
              <a:rPr lang="fr-FR" dirty="0">
                <a:latin typeface="Times New Roman" panose="02020603050405020304" pitchFamily="18" charset="0"/>
                <a:cs typeface="Times New Roman" panose="02020603050405020304" pitchFamily="18" charset="0"/>
              </a:rPr>
              <a:t>&gt;&gt; A(:,2)=[]</a:t>
            </a:r>
          </a:p>
          <a:p>
            <a:pPr marL="0" indent="0" algn="just">
              <a:buNone/>
            </a:pPr>
            <a:r>
              <a:rPr lang="fr-FR" dirty="0">
                <a:latin typeface="Times New Roman" panose="02020603050405020304" pitchFamily="18" charset="0"/>
                <a:cs typeface="Times New Roman" panose="02020603050405020304" pitchFamily="18" charset="0"/>
              </a:rPr>
              <a:t>ans =</a:t>
            </a:r>
          </a:p>
          <a:p>
            <a:pPr marL="0" indent="0" algn="just">
              <a:buNone/>
            </a:pPr>
            <a:r>
              <a:rPr lang="fr-FR" dirty="0">
                <a:latin typeface="Times New Roman" panose="02020603050405020304" pitchFamily="18" charset="0"/>
                <a:cs typeface="Times New Roman" panose="02020603050405020304" pitchFamily="18" charset="0"/>
              </a:rPr>
              <a:t>          1  3</a:t>
            </a:r>
          </a:p>
          <a:p>
            <a:pPr marL="0" indent="0" algn="just">
              <a:buNone/>
            </a:pPr>
            <a:r>
              <a:rPr lang="fr-FR" dirty="0">
                <a:latin typeface="Times New Roman" panose="02020603050405020304" pitchFamily="18" charset="0"/>
                <a:cs typeface="Times New Roman" panose="02020603050405020304" pitchFamily="18" charset="0"/>
              </a:rPr>
              <a:t>          4  6</a:t>
            </a:r>
          </a:p>
          <a:p>
            <a:pPr marL="0" indent="0" algn="just">
              <a:buNone/>
            </a:pPr>
            <a:r>
              <a:rPr lang="fr-FR" dirty="0">
                <a:latin typeface="Times New Roman" panose="02020603050405020304" pitchFamily="18" charset="0"/>
                <a:cs typeface="Times New Roman" panose="02020603050405020304" pitchFamily="18" charset="0"/>
              </a:rPr>
              <a:t>          7  0</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12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3C3A37-EEEA-9F3A-CD71-6D549D87D1E6}"/>
              </a:ext>
            </a:extLst>
          </p:cNvPr>
          <p:cNvSpPr>
            <a:spLocks noGrp="1"/>
          </p:cNvSpPr>
          <p:nvPr>
            <p:ph type="title"/>
          </p:nvPr>
        </p:nvSpPr>
        <p:spPr/>
        <p:txBody>
          <a:bodyPr/>
          <a:lstStyle/>
          <a:p>
            <a:r>
              <a:rPr lang="en-US" dirty="0">
                <a:solidFill>
                  <a:srgbClr val="00B0F0"/>
                </a:solidFill>
                <a:latin typeface="Times New Roman" panose="02020603050405020304" pitchFamily="18" charset="0"/>
                <a:cs typeface="Times New Roman" panose="02020603050405020304" pitchFamily="18" charset="0"/>
              </a:rPr>
              <a:t>Creating a sub-matrix</a:t>
            </a:r>
          </a:p>
        </p:txBody>
      </p:sp>
      <p:sp>
        <p:nvSpPr>
          <p:cNvPr id="3" name="Content Placeholder 2">
            <a:extLst>
              <a:ext uri="{FF2B5EF4-FFF2-40B4-BE49-F238E27FC236}">
                <a16:creationId xmlns:a16="http://schemas.microsoft.com/office/drawing/2014/main" id="{97664A34-A061-B3D7-2CB1-B78B6EBE5C90}"/>
              </a:ext>
            </a:extLst>
          </p:cNvPr>
          <p:cNvSpPr>
            <a:spLocks noGrp="1"/>
          </p:cNvSpPr>
          <p:nvPr>
            <p:ph idx="1"/>
          </p:nvPr>
        </p:nvSpPr>
        <p:spPr/>
        <p:txBody>
          <a:bodyPr/>
          <a:lstStyle/>
          <a:p>
            <a:r>
              <a:rPr lang="en-IN" dirty="0">
                <a:latin typeface="Times New Roman" panose="02020603050405020304" pitchFamily="18" charset="0"/>
                <a:cs typeface="Times New Roman" panose="02020603050405020304" pitchFamily="18" charset="0"/>
              </a:rPr>
              <a:t>To extract a submatrix B consisting of rows 2 and 3 and columns 1 and 2 of the matrix A, do the following.</a:t>
            </a:r>
          </a:p>
          <a:p>
            <a:r>
              <a:rPr lang="pt-BR" dirty="0">
                <a:latin typeface="Times New Roman" panose="02020603050405020304" pitchFamily="18" charset="0"/>
                <a:cs typeface="Times New Roman" panose="02020603050405020304" pitchFamily="18" charset="0"/>
              </a:rPr>
              <a:t>&gt;&gt; B = A([2 3],[1 2])</a:t>
            </a:r>
          </a:p>
          <a:p>
            <a:pPr marL="0" indent="0">
              <a:buNone/>
            </a:pPr>
            <a:r>
              <a:rPr lang="pt-BR" dirty="0">
                <a:latin typeface="Times New Roman" panose="02020603050405020304" pitchFamily="18" charset="0"/>
                <a:cs typeface="Times New Roman" panose="02020603050405020304" pitchFamily="18" charset="0"/>
              </a:rPr>
              <a:t>B =</a:t>
            </a:r>
          </a:p>
          <a:p>
            <a:pPr marL="0" indent="0">
              <a:buNone/>
            </a:pPr>
            <a:r>
              <a:rPr lang="pt-BR" dirty="0">
                <a:latin typeface="Times New Roman" panose="02020603050405020304" pitchFamily="18" charset="0"/>
                <a:cs typeface="Times New Roman" panose="02020603050405020304" pitchFamily="18" charset="0"/>
              </a:rPr>
              <a:t>         4  5</a:t>
            </a:r>
          </a:p>
          <a:p>
            <a:pPr marL="0" indent="0">
              <a:buNone/>
            </a:pPr>
            <a:r>
              <a:rPr lang="pt-BR" dirty="0">
                <a:latin typeface="Times New Roman" panose="02020603050405020304" pitchFamily="18" charset="0"/>
                <a:cs typeface="Times New Roman" panose="02020603050405020304" pitchFamily="18" charset="0"/>
              </a:rPr>
              <a:t>         7  8</a:t>
            </a:r>
          </a:p>
          <a:p>
            <a:pPr marL="0" indent="0">
              <a:buNone/>
            </a:pPr>
            <a:r>
              <a:rPr lang="en-IN" dirty="0"/>
              <a:t>To interchange rows 1 and 2 of A, use the vector of row indices together with the colon operator.</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549417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792440-5099-C753-0704-55FDBFEF776C}"/>
              </a:ext>
            </a:extLst>
          </p:cNvPr>
          <p:cNvSpPr>
            <a:spLocks noGrp="1"/>
          </p:cNvSpPr>
          <p:nvPr>
            <p:ph type="title"/>
          </p:nvPr>
        </p:nvSpPr>
        <p:spPr/>
        <p:txBody>
          <a:bodyPr/>
          <a:lstStyle/>
          <a:p>
            <a:r>
              <a:rPr lang="en-IN" dirty="0">
                <a:solidFill>
                  <a:srgbClr val="00B0F0"/>
                </a:solidFill>
                <a:latin typeface="Times New Roman" panose="02020603050405020304" pitchFamily="18" charset="0"/>
                <a:cs typeface="Times New Roman" panose="02020603050405020304" pitchFamily="18" charset="0"/>
              </a:rPr>
              <a:t>Continuation</a:t>
            </a:r>
            <a:endParaRPr lang="en-US" dirty="0"/>
          </a:p>
        </p:txBody>
      </p:sp>
      <p:sp>
        <p:nvSpPr>
          <p:cNvPr id="3" name="Content Placeholder 2">
            <a:extLst>
              <a:ext uri="{FF2B5EF4-FFF2-40B4-BE49-F238E27FC236}">
                <a16:creationId xmlns:a16="http://schemas.microsoft.com/office/drawing/2014/main" id="{17EF9A6D-B241-F6A8-A444-3159C3A7E06E}"/>
              </a:ext>
            </a:extLst>
          </p:cNvPr>
          <p:cNvSpPr>
            <a:spLocks noGrp="1"/>
          </p:cNvSpPr>
          <p:nvPr>
            <p:ph idx="1"/>
          </p:nvPr>
        </p:nvSpPr>
        <p:spPr/>
        <p:txBody>
          <a:bodyPr/>
          <a:lstStyle/>
          <a:p>
            <a:r>
              <a:rPr lang="pt-BR" dirty="0"/>
              <a:t>&gt;&gt; C = A([2 1 3],:)</a:t>
            </a:r>
          </a:p>
          <a:p>
            <a:pPr marL="0" indent="0">
              <a:buNone/>
            </a:pPr>
            <a:r>
              <a:rPr lang="pt-BR" dirty="0"/>
              <a:t>C =</a:t>
            </a:r>
          </a:p>
          <a:p>
            <a:pPr marL="0" indent="0">
              <a:buNone/>
            </a:pPr>
            <a:r>
              <a:rPr lang="pt-BR" dirty="0"/>
              <a:t>             4 5 6</a:t>
            </a:r>
          </a:p>
          <a:p>
            <a:pPr marL="0" indent="0">
              <a:buNone/>
            </a:pPr>
            <a:r>
              <a:rPr lang="pt-BR" dirty="0"/>
              <a:t>             1 2 3</a:t>
            </a:r>
          </a:p>
          <a:p>
            <a:pPr marL="0" indent="0">
              <a:buNone/>
            </a:pPr>
            <a:r>
              <a:rPr lang="pt-BR" dirty="0"/>
              <a:t>             7 8 0</a:t>
            </a:r>
          </a:p>
          <a:p>
            <a:pPr marL="0" indent="0">
              <a:buNone/>
            </a:pPr>
            <a:r>
              <a:rPr lang="en-IN" dirty="0">
                <a:latin typeface="Times New Roman" panose="02020603050405020304" pitchFamily="18" charset="0"/>
                <a:cs typeface="Times New Roman" panose="02020603050405020304" pitchFamily="18" charset="0"/>
              </a:rPr>
              <a:t>It is important to note that the colon operator (:) stands for all columns or all rows. To create a vector version of matrix A, do the following.</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586434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A3888-05F1-9E0C-FA29-1D2B33A49A7A}"/>
              </a:ext>
            </a:extLst>
          </p:cNvPr>
          <p:cNvSpPr>
            <a:spLocks noGrp="1"/>
          </p:cNvSpPr>
          <p:nvPr>
            <p:ph type="title"/>
          </p:nvPr>
        </p:nvSpPr>
        <p:spPr/>
        <p:txBody>
          <a:bodyPr/>
          <a:lstStyle/>
          <a:p>
            <a:r>
              <a:rPr lang="en-IN" dirty="0">
                <a:solidFill>
                  <a:srgbClr val="00B0F0"/>
                </a:solidFill>
              </a:rPr>
              <a:t>Content</a:t>
            </a:r>
            <a:endParaRPr lang="en-US" dirty="0">
              <a:solidFill>
                <a:srgbClr val="00B0F0"/>
              </a:solidFill>
            </a:endParaRPr>
          </a:p>
        </p:txBody>
      </p:sp>
      <p:sp>
        <p:nvSpPr>
          <p:cNvPr id="3" name="Content Placeholder 2">
            <a:extLst>
              <a:ext uri="{FF2B5EF4-FFF2-40B4-BE49-F238E27FC236}">
                <a16:creationId xmlns:a16="http://schemas.microsoft.com/office/drawing/2014/main" id="{EDADAEE9-E696-D69E-9276-FE344143C928}"/>
              </a:ext>
            </a:extLst>
          </p:cNvPr>
          <p:cNvSpPr>
            <a:spLocks noGrp="1"/>
          </p:cNvSpPr>
          <p:nvPr>
            <p:ph idx="1"/>
          </p:nvPr>
        </p:nvSpPr>
        <p:spPr/>
        <p:txBody>
          <a:bodyPr>
            <a:normAutofit fontScale="92500" lnSpcReduction="10000"/>
          </a:bodyPr>
          <a:lstStyle/>
          <a:p>
            <a:pPr marL="514350" indent="-514350">
              <a:buAutoNum type="arabicPeriod"/>
            </a:pPr>
            <a:r>
              <a:rPr lang="en-US" sz="2000" dirty="0">
                <a:latin typeface="Times New Roman" panose="02020603050405020304" pitchFamily="18" charset="0"/>
                <a:cs typeface="Times New Roman" panose="02020603050405020304" pitchFamily="18" charset="0"/>
              </a:rPr>
              <a:t>Arrays &amp; Matrices</a:t>
            </a:r>
          </a:p>
          <a:p>
            <a:pPr marL="514350" indent="-514350">
              <a:buAutoNum type="arabicPeriod"/>
            </a:pPr>
            <a:r>
              <a:rPr lang="en-US" sz="2000" dirty="0">
                <a:latin typeface="Times New Roman" panose="02020603050405020304" pitchFamily="18" charset="0"/>
                <a:cs typeface="Times New Roman" panose="02020603050405020304" pitchFamily="18" charset="0"/>
              </a:rPr>
              <a:t>Entering a matrix </a:t>
            </a:r>
          </a:p>
          <a:p>
            <a:pPr marL="514350" indent="-514350">
              <a:buAutoNum type="arabicPeriod"/>
            </a:pPr>
            <a:r>
              <a:rPr lang="en-US" sz="2000" dirty="0">
                <a:latin typeface="Times New Roman" panose="02020603050405020304" pitchFamily="18" charset="0"/>
                <a:cs typeface="Times New Roman" panose="02020603050405020304" pitchFamily="18" charset="0"/>
              </a:rPr>
              <a:t>Matrix indexing</a:t>
            </a:r>
          </a:p>
          <a:p>
            <a:pPr marL="514350" indent="-514350">
              <a:buAutoNum type="arabicPeriod"/>
            </a:pPr>
            <a:r>
              <a:rPr lang="en-US" sz="2000" dirty="0">
                <a:latin typeface="Times New Roman" panose="02020603050405020304" pitchFamily="18" charset="0"/>
                <a:cs typeface="Times New Roman" panose="02020603050405020304" pitchFamily="18" charset="0"/>
              </a:rPr>
              <a:t>Colon operator </a:t>
            </a:r>
          </a:p>
          <a:p>
            <a:pPr marL="514350" indent="-514350">
              <a:buAutoNum type="arabicPeriod"/>
            </a:pPr>
            <a:r>
              <a:rPr lang="en-US" sz="2000" dirty="0">
                <a:latin typeface="Times New Roman" panose="02020603050405020304" pitchFamily="18" charset="0"/>
                <a:cs typeface="Times New Roman" panose="02020603050405020304" pitchFamily="18" charset="0"/>
              </a:rPr>
              <a:t>Linear spacing</a:t>
            </a:r>
          </a:p>
          <a:p>
            <a:pPr marL="514350" indent="-514350">
              <a:buAutoNum type="arabicPeriod"/>
            </a:pPr>
            <a:r>
              <a:rPr lang="en-US" sz="2000" dirty="0">
                <a:latin typeface="Times New Roman" panose="02020603050405020304" pitchFamily="18" charset="0"/>
                <a:cs typeface="Times New Roman" panose="02020603050405020304" pitchFamily="18" charset="0"/>
              </a:rPr>
              <a:t>Colon operator in a matrix </a:t>
            </a:r>
          </a:p>
          <a:p>
            <a:pPr marL="514350" indent="-514350">
              <a:buAutoNum type="arabicPeriod"/>
            </a:pPr>
            <a:r>
              <a:rPr lang="en-US" sz="2000" dirty="0">
                <a:latin typeface="Times New Roman" panose="02020603050405020304" pitchFamily="18" charset="0"/>
                <a:cs typeface="Times New Roman" panose="02020603050405020304" pitchFamily="18" charset="0"/>
              </a:rPr>
              <a:t>Creating a sub-matrix </a:t>
            </a:r>
          </a:p>
          <a:p>
            <a:pPr marL="514350" indent="-514350">
              <a:buAutoNum type="arabicPeriod"/>
            </a:pPr>
            <a:r>
              <a:rPr lang="en-US" sz="2000" dirty="0">
                <a:latin typeface="Times New Roman" panose="02020603050405020304" pitchFamily="18" charset="0"/>
                <a:cs typeface="Times New Roman" panose="02020603050405020304" pitchFamily="18" charset="0"/>
              </a:rPr>
              <a:t>Deleting row or column</a:t>
            </a:r>
          </a:p>
          <a:p>
            <a:pPr marL="514350" indent="-514350">
              <a:buAutoNum type="arabicPeriod"/>
            </a:pPr>
            <a:r>
              <a:rPr lang="en-US" sz="2000" dirty="0">
                <a:latin typeface="Times New Roman" panose="02020603050405020304" pitchFamily="18" charset="0"/>
                <a:cs typeface="Times New Roman" panose="02020603050405020304" pitchFamily="18" charset="0"/>
              </a:rPr>
              <a:t>Dimension</a:t>
            </a:r>
          </a:p>
          <a:p>
            <a:pPr marL="514350" indent="-514350">
              <a:buAutoNum type="arabicPeriod"/>
            </a:pPr>
            <a:r>
              <a:rPr lang="en-US" sz="2000" dirty="0">
                <a:latin typeface="Times New Roman" panose="02020603050405020304" pitchFamily="18" charset="0"/>
                <a:cs typeface="Times New Roman" panose="02020603050405020304" pitchFamily="18" charset="0"/>
              </a:rPr>
              <a:t>Transposing a matrix</a:t>
            </a:r>
          </a:p>
          <a:p>
            <a:pPr marL="514350" indent="-514350">
              <a:buAutoNum type="arabicPeriod"/>
            </a:pPr>
            <a:r>
              <a:rPr lang="en-US" sz="2000" dirty="0">
                <a:latin typeface="Times New Roman" panose="02020603050405020304" pitchFamily="18" charset="0"/>
                <a:cs typeface="Times New Roman" panose="02020603050405020304" pitchFamily="18" charset="0"/>
              </a:rPr>
              <a:t>Concatenating matrices</a:t>
            </a:r>
          </a:p>
          <a:p>
            <a:pPr marL="514350" indent="-514350">
              <a:buAutoNum type="arabicPeriod"/>
            </a:pPr>
            <a:r>
              <a:rPr lang="en-US" sz="2200" dirty="0">
                <a:latin typeface="Times New Roman" panose="02020603050405020304" pitchFamily="18" charset="0"/>
                <a:cs typeface="Times New Roman" panose="02020603050405020304" pitchFamily="18" charset="0"/>
              </a:rPr>
              <a:t>Matrix generators</a:t>
            </a:r>
          </a:p>
          <a:p>
            <a:pPr marL="514350" indent="-514350">
              <a:buAutoNum type="arabicPeriod"/>
            </a:pPr>
            <a:endParaRPr lang="en-US" sz="2000" dirty="0">
              <a:latin typeface="Times New Roman" panose="02020603050405020304" pitchFamily="18" charset="0"/>
              <a:cs typeface="Times New Roman" panose="02020603050405020304" pitchFamily="18" charset="0"/>
            </a:endParaRPr>
          </a:p>
          <a:p>
            <a:pPr marL="514350" indent="-514350">
              <a:buAutoNum type="arabicPeriod"/>
            </a:pPr>
            <a:endParaRPr lang="en-US" sz="2000" dirty="0">
              <a:latin typeface="Times New Roman" panose="02020603050405020304" pitchFamily="18" charset="0"/>
              <a:cs typeface="Times New Roman" panose="02020603050405020304" pitchFamily="18" charset="0"/>
            </a:endParaRPr>
          </a:p>
          <a:p>
            <a:pPr marL="514350" indent="-514350">
              <a:buAutoNum type="arabicPeriod"/>
            </a:pPr>
            <a:endParaRPr lang="en-US" sz="2000" dirty="0">
              <a:latin typeface="Times New Roman" panose="02020603050405020304" pitchFamily="18" charset="0"/>
              <a:cs typeface="Times New Roman" panose="02020603050405020304" pitchFamily="18" charset="0"/>
            </a:endParaRPr>
          </a:p>
          <a:p>
            <a:pPr marL="514350" indent="-514350">
              <a:buAutoNum type="arabicPeriod"/>
            </a:pPr>
            <a:endParaRPr lang="en-US" dirty="0">
              <a:latin typeface="Times New Roman" panose="02020603050405020304" pitchFamily="18" charset="0"/>
              <a:cs typeface="Times New Roman" panose="02020603050405020304" pitchFamily="18" charset="0"/>
            </a:endParaRPr>
          </a:p>
          <a:p>
            <a:pPr marL="514350" indent="-514350">
              <a:buAutoNum type="arabicPeriod"/>
            </a:pPr>
            <a:endParaRPr lang="en-US" dirty="0">
              <a:latin typeface="Times New Roman" panose="02020603050405020304" pitchFamily="18" charset="0"/>
              <a:cs typeface="Times New Roman" panose="02020603050405020304" pitchFamily="18" charset="0"/>
            </a:endParaRPr>
          </a:p>
          <a:p>
            <a:pPr marL="514350" indent="-514350">
              <a:buAutoNum type="arabicPeriod"/>
            </a:pPr>
            <a:endParaRPr lang="en-US" dirty="0">
              <a:latin typeface="Times New Roman" panose="02020603050405020304" pitchFamily="18" charset="0"/>
              <a:cs typeface="Times New Roman" panose="02020603050405020304" pitchFamily="18" charset="0"/>
            </a:endParaRPr>
          </a:p>
          <a:p>
            <a:pPr marL="514350" indent="-514350">
              <a:buAutoNum type="arabicPeriod"/>
            </a:pPr>
            <a:endParaRPr lang="en-US" dirty="0">
              <a:latin typeface="Times New Roman" panose="02020603050405020304" pitchFamily="18" charset="0"/>
              <a:cs typeface="Times New Roman" panose="02020603050405020304" pitchFamily="18" charset="0"/>
            </a:endParaRPr>
          </a:p>
          <a:p>
            <a:pPr marL="514350" indent="-514350">
              <a:buAutoNum type="arabicPeriod"/>
            </a:pPr>
            <a:endParaRPr lang="en-US" dirty="0"/>
          </a:p>
        </p:txBody>
      </p:sp>
    </p:spTree>
    <p:extLst>
      <p:ext uri="{BB962C8B-B14F-4D97-AF65-F5344CB8AC3E}">
        <p14:creationId xmlns:p14="http://schemas.microsoft.com/office/powerpoint/2010/main" val="41328720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F29C8-AD0E-BF6B-715A-4CFDC3DFA9A7}"/>
              </a:ext>
            </a:extLst>
          </p:cNvPr>
          <p:cNvSpPr>
            <a:spLocks noGrp="1"/>
          </p:cNvSpPr>
          <p:nvPr>
            <p:ph type="title"/>
          </p:nvPr>
        </p:nvSpPr>
        <p:spPr/>
        <p:txBody>
          <a:bodyPr/>
          <a:lstStyle/>
          <a:p>
            <a:r>
              <a:rPr lang="en-IN" dirty="0">
                <a:solidFill>
                  <a:srgbClr val="00B0F0"/>
                </a:solidFill>
                <a:latin typeface="Times New Roman" panose="02020603050405020304" pitchFamily="18" charset="0"/>
                <a:cs typeface="Times New Roman" panose="02020603050405020304" pitchFamily="18" charset="0"/>
              </a:rPr>
              <a:t>Continuation</a:t>
            </a:r>
            <a:endParaRPr lang="en-US" dirty="0"/>
          </a:p>
        </p:txBody>
      </p:sp>
      <p:sp>
        <p:nvSpPr>
          <p:cNvPr id="3" name="Content Placeholder 2">
            <a:extLst>
              <a:ext uri="{FF2B5EF4-FFF2-40B4-BE49-F238E27FC236}">
                <a16:creationId xmlns:a16="http://schemas.microsoft.com/office/drawing/2014/main" id="{92CC07E3-60BB-3C96-87FF-F544F9BBF7DE}"/>
              </a:ext>
            </a:extLst>
          </p:cNvPr>
          <p:cNvSpPr>
            <a:spLocks noGrp="1"/>
          </p:cNvSpPr>
          <p:nvPr>
            <p:ph idx="1"/>
          </p:nvPr>
        </p:nvSpPr>
        <p:spPr/>
        <p:txBody>
          <a:bodyPr>
            <a:normAutofit fontScale="85000" lnSpcReduction="20000"/>
          </a:bodyPr>
          <a:lstStyle/>
          <a:p>
            <a:pPr marL="0" indent="0">
              <a:buNone/>
            </a:pPr>
            <a:r>
              <a:rPr lang="fr-FR" dirty="0"/>
              <a:t>&gt;&gt; A(:)</a:t>
            </a:r>
          </a:p>
          <a:p>
            <a:pPr marL="0" indent="0">
              <a:buNone/>
            </a:pPr>
            <a:r>
              <a:rPr lang="fr-FR" dirty="0"/>
              <a:t>ans =</a:t>
            </a:r>
          </a:p>
          <a:p>
            <a:pPr marL="0" indent="0">
              <a:buNone/>
            </a:pPr>
            <a:r>
              <a:rPr lang="fr-FR" dirty="0"/>
              <a:t>              1</a:t>
            </a:r>
          </a:p>
          <a:p>
            <a:pPr marL="0" indent="0">
              <a:buNone/>
            </a:pPr>
            <a:r>
              <a:rPr lang="fr-FR" dirty="0"/>
              <a:t>              2</a:t>
            </a:r>
          </a:p>
          <a:p>
            <a:pPr marL="0" indent="0">
              <a:buNone/>
            </a:pPr>
            <a:r>
              <a:rPr lang="fr-FR" dirty="0"/>
              <a:t>              3</a:t>
            </a:r>
          </a:p>
          <a:p>
            <a:pPr marL="0" indent="0">
              <a:buNone/>
            </a:pPr>
            <a:r>
              <a:rPr lang="fr-FR" dirty="0"/>
              <a:t>              4</a:t>
            </a:r>
          </a:p>
          <a:p>
            <a:pPr marL="0" indent="0">
              <a:buNone/>
            </a:pPr>
            <a:r>
              <a:rPr lang="fr-FR" dirty="0"/>
              <a:t>              5</a:t>
            </a:r>
          </a:p>
          <a:p>
            <a:pPr marL="0" indent="0">
              <a:buNone/>
            </a:pPr>
            <a:r>
              <a:rPr lang="fr-FR" dirty="0"/>
              <a:t>              6</a:t>
            </a:r>
          </a:p>
          <a:p>
            <a:pPr marL="0" indent="0">
              <a:buNone/>
            </a:pPr>
            <a:r>
              <a:rPr lang="fr-FR" dirty="0"/>
              <a:t>              7</a:t>
            </a:r>
          </a:p>
          <a:p>
            <a:pPr marL="0" indent="0">
              <a:buNone/>
            </a:pPr>
            <a:r>
              <a:rPr lang="fr-FR" dirty="0"/>
              <a:t>              8</a:t>
            </a:r>
          </a:p>
          <a:p>
            <a:pPr marL="0" indent="0">
              <a:buNone/>
            </a:pPr>
            <a:r>
              <a:rPr lang="fr-FR" dirty="0"/>
              <a:t>              0</a:t>
            </a:r>
            <a:endParaRPr lang="en-US" dirty="0"/>
          </a:p>
        </p:txBody>
      </p:sp>
    </p:spTree>
    <p:extLst>
      <p:ext uri="{BB962C8B-B14F-4D97-AF65-F5344CB8AC3E}">
        <p14:creationId xmlns:p14="http://schemas.microsoft.com/office/powerpoint/2010/main" val="13829380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3C26E2-BAB0-5E0F-8361-34A5A38B936B}"/>
              </a:ext>
            </a:extLst>
          </p:cNvPr>
          <p:cNvSpPr>
            <a:spLocks noGrp="1"/>
          </p:cNvSpPr>
          <p:nvPr>
            <p:ph type="title"/>
          </p:nvPr>
        </p:nvSpPr>
        <p:spPr/>
        <p:txBody>
          <a:bodyPr/>
          <a:lstStyle/>
          <a:p>
            <a:r>
              <a:rPr lang="en-IN" dirty="0">
                <a:solidFill>
                  <a:srgbClr val="00B0F0"/>
                </a:solidFill>
                <a:latin typeface="Times New Roman" panose="02020603050405020304" pitchFamily="18" charset="0"/>
                <a:cs typeface="Times New Roman" panose="02020603050405020304" pitchFamily="18" charset="0"/>
              </a:rPr>
              <a:t>Continuation</a:t>
            </a:r>
            <a:endParaRPr lang="en-US" dirty="0"/>
          </a:p>
        </p:txBody>
      </p:sp>
      <p:sp>
        <p:nvSpPr>
          <p:cNvPr id="3" name="Content Placeholder 2">
            <a:extLst>
              <a:ext uri="{FF2B5EF4-FFF2-40B4-BE49-F238E27FC236}">
                <a16:creationId xmlns:a16="http://schemas.microsoft.com/office/drawing/2014/main" id="{67270BF9-4F5F-3648-06B2-274DB1767B07}"/>
              </a:ext>
            </a:extLst>
          </p:cNvPr>
          <p:cNvSpPr>
            <a:spLocks noGrp="1"/>
          </p:cNvSpPr>
          <p:nvPr>
            <p:ph idx="1"/>
          </p:nvPr>
        </p:nvSpPr>
        <p:spPr/>
        <p:txBody>
          <a:bodyPr/>
          <a:lstStyle/>
          <a:p>
            <a:r>
              <a:rPr lang="en-IN" dirty="0">
                <a:latin typeface="Times New Roman" panose="02020603050405020304" pitchFamily="18" charset="0"/>
                <a:cs typeface="Times New Roman" panose="02020603050405020304" pitchFamily="18" charset="0"/>
              </a:rPr>
              <a:t>The submatrix comprising the intersection of rows p to q and columns r to s is denoted by A(</a:t>
            </a:r>
            <a:r>
              <a:rPr lang="en-IN" dirty="0" err="1">
                <a:latin typeface="Times New Roman" panose="02020603050405020304" pitchFamily="18" charset="0"/>
                <a:cs typeface="Times New Roman" panose="02020603050405020304" pitchFamily="18" charset="0"/>
              </a:rPr>
              <a:t>p:q,r:s</a:t>
            </a:r>
            <a:r>
              <a:rPr lang="en-IN" dirty="0">
                <a:latin typeface="Times New Roman" panose="02020603050405020304" pitchFamily="18" charset="0"/>
                <a:cs typeface="Times New Roman" panose="02020603050405020304" pitchFamily="18" charset="0"/>
              </a:rPr>
              <a:t>). </a:t>
            </a:r>
          </a:p>
          <a:p>
            <a:r>
              <a:rPr lang="en-IN" dirty="0">
                <a:latin typeface="Times New Roman" panose="02020603050405020304" pitchFamily="18" charset="0"/>
                <a:cs typeface="Times New Roman" panose="02020603050405020304" pitchFamily="18" charset="0"/>
              </a:rPr>
              <a:t>As a special case, a colon (:) as the row or column specifier covers all entries in that row or column; thus</a:t>
            </a:r>
          </a:p>
          <a:p>
            <a:r>
              <a:rPr lang="en-IN" dirty="0">
                <a:latin typeface="Times New Roman" panose="02020603050405020304" pitchFamily="18" charset="0"/>
                <a:cs typeface="Times New Roman" panose="02020603050405020304" pitchFamily="18" charset="0"/>
              </a:rPr>
              <a:t>A(:,j) is the </a:t>
            </a:r>
            <a:r>
              <a:rPr lang="en-IN" dirty="0" err="1">
                <a:latin typeface="Times New Roman" panose="02020603050405020304" pitchFamily="18" charset="0"/>
                <a:cs typeface="Times New Roman" panose="02020603050405020304" pitchFamily="18" charset="0"/>
              </a:rPr>
              <a:t>jth</a:t>
            </a:r>
            <a:r>
              <a:rPr lang="en-IN" dirty="0">
                <a:latin typeface="Times New Roman" panose="02020603050405020304" pitchFamily="18" charset="0"/>
                <a:cs typeface="Times New Roman" panose="02020603050405020304" pitchFamily="18" charset="0"/>
              </a:rPr>
              <a:t> column of A, while</a:t>
            </a:r>
          </a:p>
          <a:p>
            <a:r>
              <a:rPr lang="en-IN" dirty="0">
                <a:latin typeface="Times New Roman" panose="02020603050405020304" pitchFamily="18" charset="0"/>
                <a:cs typeface="Times New Roman" panose="02020603050405020304" pitchFamily="18" charset="0"/>
              </a:rPr>
              <a:t> A(</a:t>
            </a:r>
            <a:r>
              <a:rPr lang="en-IN" dirty="0" err="1">
                <a:latin typeface="Times New Roman" panose="02020603050405020304" pitchFamily="18" charset="0"/>
                <a:cs typeface="Times New Roman" panose="02020603050405020304" pitchFamily="18" charset="0"/>
              </a:rPr>
              <a:t>i</a:t>
            </a:r>
            <a:r>
              <a:rPr lang="en-IN" dirty="0">
                <a:latin typeface="Times New Roman" panose="02020603050405020304" pitchFamily="18" charset="0"/>
                <a:cs typeface="Times New Roman" panose="02020603050405020304" pitchFamily="18" charset="0"/>
              </a:rPr>
              <a:t>,:) is the </a:t>
            </a:r>
            <a:r>
              <a:rPr lang="en-IN" dirty="0" err="1">
                <a:latin typeface="Times New Roman" panose="02020603050405020304" pitchFamily="18" charset="0"/>
                <a:cs typeface="Times New Roman" panose="02020603050405020304" pitchFamily="18" charset="0"/>
              </a:rPr>
              <a:t>ith</a:t>
            </a:r>
            <a:r>
              <a:rPr lang="en-IN" dirty="0">
                <a:latin typeface="Times New Roman" panose="02020603050405020304" pitchFamily="18" charset="0"/>
                <a:cs typeface="Times New Roman" panose="02020603050405020304" pitchFamily="18" charset="0"/>
              </a:rPr>
              <a:t> row, and</a:t>
            </a:r>
          </a:p>
          <a:p>
            <a:r>
              <a:rPr lang="en-IN" dirty="0">
                <a:latin typeface="Times New Roman" panose="02020603050405020304" pitchFamily="18" charset="0"/>
                <a:cs typeface="Times New Roman" panose="02020603050405020304" pitchFamily="18" charset="0"/>
              </a:rPr>
              <a:t> A(end,:) picks out the last row of A.</a:t>
            </a:r>
          </a:p>
          <a:p>
            <a:pPr marL="0" indent="0">
              <a:buNone/>
            </a:pPr>
            <a:r>
              <a:rPr lang="en-IN" dirty="0">
                <a:latin typeface="Times New Roman" panose="02020603050405020304" pitchFamily="18" charset="0"/>
                <a:cs typeface="Times New Roman" panose="02020603050405020304" pitchFamily="18" charset="0"/>
              </a:rPr>
              <a:t>The keyword end, used in A(end,:), denotes the last index in the specified dimension. Here are some examples.</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556913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2E361-81F1-2DC0-5751-C814FE86EFCB}"/>
              </a:ext>
            </a:extLst>
          </p:cNvPr>
          <p:cNvSpPr>
            <a:spLocks noGrp="1"/>
          </p:cNvSpPr>
          <p:nvPr>
            <p:ph type="title"/>
          </p:nvPr>
        </p:nvSpPr>
        <p:spPr/>
        <p:txBody>
          <a:bodyPr/>
          <a:lstStyle/>
          <a:p>
            <a:r>
              <a:rPr lang="en-IN" dirty="0">
                <a:solidFill>
                  <a:srgbClr val="00B0F0"/>
                </a:solidFill>
                <a:latin typeface="Times New Roman" panose="02020603050405020304" pitchFamily="18" charset="0"/>
                <a:cs typeface="Times New Roman" panose="02020603050405020304" pitchFamily="18" charset="0"/>
              </a:rPr>
              <a:t>Continuation</a:t>
            </a:r>
            <a:endParaRPr lang="en-US" dirty="0"/>
          </a:p>
        </p:txBody>
      </p:sp>
      <p:sp>
        <p:nvSpPr>
          <p:cNvPr id="3" name="Content Placeholder 2">
            <a:extLst>
              <a:ext uri="{FF2B5EF4-FFF2-40B4-BE49-F238E27FC236}">
                <a16:creationId xmlns:a16="http://schemas.microsoft.com/office/drawing/2014/main" id="{4AD59779-1486-E509-DB47-E72847385CEF}"/>
              </a:ext>
            </a:extLst>
          </p:cNvPr>
          <p:cNvSpPr>
            <a:spLocks noGrp="1"/>
          </p:cNvSpPr>
          <p:nvPr>
            <p:ph idx="1"/>
          </p:nvPr>
        </p:nvSpPr>
        <p:spPr/>
        <p:txBody>
          <a:bodyPr>
            <a:normAutofit lnSpcReduction="10000"/>
          </a:bodyPr>
          <a:lstStyle/>
          <a:p>
            <a:pPr marL="0" indent="0">
              <a:buNone/>
            </a:pPr>
            <a:r>
              <a:rPr lang="pt-BR" dirty="0"/>
              <a:t>&gt;&gt; A                                                                 </a:t>
            </a:r>
            <a:r>
              <a:rPr lang="da-DK" dirty="0"/>
              <a:t>&gt;&gt; A(end:-1:1,end) </a:t>
            </a:r>
            <a:endParaRPr lang="pt-BR" dirty="0"/>
          </a:p>
          <a:p>
            <a:pPr marL="0" indent="0">
              <a:buNone/>
            </a:pPr>
            <a:r>
              <a:rPr lang="pt-BR" dirty="0"/>
              <a:t>        1 2 3                                                           ans =</a:t>
            </a:r>
          </a:p>
          <a:p>
            <a:pPr marL="0" indent="0">
              <a:buNone/>
            </a:pPr>
            <a:r>
              <a:rPr lang="pt-BR" dirty="0"/>
              <a:t>        4 5 6                                                                       9 </a:t>
            </a:r>
          </a:p>
          <a:p>
            <a:pPr marL="0" indent="0">
              <a:buNone/>
            </a:pPr>
            <a:r>
              <a:rPr lang="pt-BR" dirty="0"/>
              <a:t>        7 8 9                                                                       6</a:t>
            </a:r>
          </a:p>
          <a:p>
            <a:pPr marL="0" indent="0">
              <a:buNone/>
            </a:pPr>
            <a:r>
              <a:rPr lang="fr-FR" dirty="0"/>
              <a:t>&gt;&gt; A(2:3,2:3)                                                                 3</a:t>
            </a:r>
          </a:p>
          <a:p>
            <a:pPr marL="0" indent="0">
              <a:buNone/>
            </a:pPr>
            <a:r>
              <a:rPr lang="fr-FR" dirty="0"/>
              <a:t>ans =                                                                  </a:t>
            </a:r>
            <a:r>
              <a:rPr lang="pt-BR" dirty="0"/>
              <a:t>&gt;&gt; A([1 3],[2 3])</a:t>
            </a:r>
            <a:endParaRPr lang="fr-FR" dirty="0"/>
          </a:p>
          <a:p>
            <a:pPr marL="0" indent="0">
              <a:buNone/>
            </a:pPr>
            <a:r>
              <a:rPr lang="fr-FR" dirty="0"/>
              <a:t>          5 6                                                                </a:t>
            </a:r>
            <a:r>
              <a:rPr lang="en-US" dirty="0" err="1"/>
              <a:t>ans</a:t>
            </a:r>
            <a:r>
              <a:rPr lang="en-US" dirty="0"/>
              <a:t> =</a:t>
            </a:r>
            <a:endParaRPr lang="fr-FR" dirty="0"/>
          </a:p>
          <a:p>
            <a:pPr marL="0" indent="0">
              <a:buNone/>
            </a:pPr>
            <a:r>
              <a:rPr lang="fr-FR" dirty="0"/>
              <a:t>          8 9                                                                              2 3</a:t>
            </a:r>
          </a:p>
          <a:p>
            <a:pPr marL="0" indent="0">
              <a:buNone/>
            </a:pPr>
            <a:r>
              <a:rPr lang="fr-FR" dirty="0"/>
              <a:t>                                                                                              8 9</a:t>
            </a:r>
            <a:endParaRPr lang="en-US" dirty="0"/>
          </a:p>
        </p:txBody>
      </p:sp>
    </p:spTree>
    <p:extLst>
      <p:ext uri="{BB962C8B-B14F-4D97-AF65-F5344CB8AC3E}">
        <p14:creationId xmlns:p14="http://schemas.microsoft.com/office/powerpoint/2010/main" val="33129464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FFA657-8D4C-8CFF-194B-A42060E56421}"/>
              </a:ext>
            </a:extLst>
          </p:cNvPr>
          <p:cNvSpPr>
            <a:spLocks noGrp="1"/>
          </p:cNvSpPr>
          <p:nvPr>
            <p:ph type="title"/>
          </p:nvPr>
        </p:nvSpPr>
        <p:spPr/>
        <p:txBody>
          <a:bodyPr/>
          <a:lstStyle/>
          <a:p>
            <a:r>
              <a:rPr lang="en-US" dirty="0">
                <a:solidFill>
                  <a:srgbClr val="00B0F0"/>
                </a:solidFill>
                <a:latin typeface="Times New Roman" panose="02020603050405020304" pitchFamily="18" charset="0"/>
                <a:cs typeface="Times New Roman" panose="02020603050405020304" pitchFamily="18" charset="0"/>
              </a:rPr>
              <a:t>Deleting row or column</a:t>
            </a:r>
          </a:p>
        </p:txBody>
      </p:sp>
      <p:sp>
        <p:nvSpPr>
          <p:cNvPr id="3" name="Content Placeholder 2">
            <a:extLst>
              <a:ext uri="{FF2B5EF4-FFF2-40B4-BE49-F238E27FC236}">
                <a16:creationId xmlns:a16="http://schemas.microsoft.com/office/drawing/2014/main" id="{1AD17506-DE77-678D-9FAD-550079D55E9E}"/>
              </a:ext>
            </a:extLst>
          </p:cNvPr>
          <p:cNvSpPr>
            <a:spLocks noGrp="1"/>
          </p:cNvSpPr>
          <p:nvPr>
            <p:ph idx="1"/>
          </p:nvPr>
        </p:nvSpPr>
        <p:spPr/>
        <p:txBody>
          <a:bodyPr/>
          <a:lstStyle/>
          <a:p>
            <a:pPr algn="just"/>
            <a:r>
              <a:rPr lang="en-IN" dirty="0">
                <a:latin typeface="Times New Roman" panose="02020603050405020304" pitchFamily="18" charset="0"/>
                <a:cs typeface="Times New Roman" panose="02020603050405020304" pitchFamily="18" charset="0"/>
              </a:rPr>
              <a:t>To delete a row or column of a matrix, use the empty vector operator, [ ].</a:t>
            </a:r>
          </a:p>
          <a:p>
            <a:pPr marL="0" indent="0" algn="just">
              <a:buNone/>
            </a:pPr>
            <a:r>
              <a:rPr lang="en-US" dirty="0"/>
              <a:t>&gt;&gt; A(3,:) = []</a:t>
            </a:r>
          </a:p>
          <a:p>
            <a:pPr marL="0" indent="0">
              <a:buNone/>
            </a:pPr>
            <a:r>
              <a:rPr lang="pt-BR" dirty="0"/>
              <a:t>A =</a:t>
            </a:r>
          </a:p>
          <a:p>
            <a:pPr marL="0" indent="0">
              <a:buNone/>
            </a:pPr>
            <a:r>
              <a:rPr lang="pt-BR" dirty="0"/>
              <a:t>        1 2 3</a:t>
            </a:r>
          </a:p>
          <a:p>
            <a:pPr marL="0" indent="0">
              <a:buNone/>
            </a:pPr>
            <a:r>
              <a:rPr lang="pt-BR" dirty="0"/>
              <a:t>        4 5 6</a:t>
            </a:r>
          </a:p>
          <a:p>
            <a:pPr marL="0" indent="0">
              <a:buNone/>
            </a:pPr>
            <a:r>
              <a:rPr lang="en-IN" dirty="0">
                <a:latin typeface="Times New Roman" panose="02020603050405020304" pitchFamily="18" charset="0"/>
                <a:cs typeface="Times New Roman" panose="02020603050405020304" pitchFamily="18" charset="0"/>
              </a:rPr>
              <a:t>Third row of matrix A is now deleted. To restore the third row, we use a technique for creating a matrix.</a:t>
            </a:r>
            <a:endParaRPr lang="pt-BR" dirty="0">
              <a:latin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28697271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28068B-4EE2-31CA-BDC3-9B0719DCCEF6}"/>
              </a:ext>
            </a:extLst>
          </p:cNvPr>
          <p:cNvSpPr>
            <a:spLocks noGrp="1"/>
          </p:cNvSpPr>
          <p:nvPr>
            <p:ph type="title"/>
          </p:nvPr>
        </p:nvSpPr>
        <p:spPr/>
        <p:txBody>
          <a:bodyPr/>
          <a:lstStyle/>
          <a:p>
            <a:r>
              <a:rPr lang="en-IN" dirty="0">
                <a:solidFill>
                  <a:srgbClr val="00B0F0"/>
                </a:solidFill>
                <a:latin typeface="Times New Roman" panose="02020603050405020304" pitchFamily="18" charset="0"/>
                <a:cs typeface="Times New Roman" panose="02020603050405020304" pitchFamily="18" charset="0"/>
              </a:rPr>
              <a:t>Continuation</a:t>
            </a:r>
            <a:endParaRPr lang="en-US" dirty="0"/>
          </a:p>
        </p:txBody>
      </p:sp>
      <p:sp>
        <p:nvSpPr>
          <p:cNvPr id="3" name="Content Placeholder 2">
            <a:extLst>
              <a:ext uri="{FF2B5EF4-FFF2-40B4-BE49-F238E27FC236}">
                <a16:creationId xmlns:a16="http://schemas.microsoft.com/office/drawing/2014/main" id="{6CD2A330-FE5B-07EF-32A4-4161200F7399}"/>
              </a:ext>
            </a:extLst>
          </p:cNvPr>
          <p:cNvSpPr>
            <a:spLocks noGrp="1"/>
          </p:cNvSpPr>
          <p:nvPr>
            <p:ph idx="1"/>
          </p:nvPr>
        </p:nvSpPr>
        <p:spPr/>
        <p:txBody>
          <a:bodyPr/>
          <a:lstStyle/>
          <a:p>
            <a:r>
              <a:rPr lang="pt-BR" dirty="0"/>
              <a:t>&gt;&gt; A = [A(1,:);A(2,:);[7 8 0]]</a:t>
            </a:r>
          </a:p>
          <a:p>
            <a:pPr marL="0" indent="0">
              <a:buNone/>
            </a:pPr>
            <a:r>
              <a:rPr lang="pt-BR" dirty="0"/>
              <a:t> A =</a:t>
            </a:r>
          </a:p>
          <a:p>
            <a:pPr marL="0" indent="0">
              <a:buNone/>
            </a:pPr>
            <a:r>
              <a:rPr lang="pt-BR" dirty="0"/>
              <a:t>           1  2  3</a:t>
            </a:r>
          </a:p>
          <a:p>
            <a:pPr marL="0" indent="0">
              <a:buNone/>
            </a:pPr>
            <a:r>
              <a:rPr lang="pt-BR" dirty="0"/>
              <a:t>           4  5  6</a:t>
            </a:r>
          </a:p>
          <a:p>
            <a:pPr marL="0" indent="0">
              <a:buNone/>
            </a:pPr>
            <a:r>
              <a:rPr lang="pt-BR" dirty="0"/>
              <a:t>           7  8  0</a:t>
            </a:r>
          </a:p>
          <a:p>
            <a:pPr marL="0" indent="0">
              <a:buNone/>
            </a:pPr>
            <a:r>
              <a:rPr lang="en-IN" dirty="0">
                <a:latin typeface="Times New Roman" panose="02020603050405020304" pitchFamily="18" charset="0"/>
                <a:cs typeface="Times New Roman" panose="02020603050405020304" pitchFamily="18" charset="0"/>
              </a:rPr>
              <a:t>Matrix A is now restored to its original form.</a:t>
            </a:r>
          </a:p>
          <a:p>
            <a:pPr marL="0" indent="0">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58260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7231D0-3332-808A-1F5A-996429724509}"/>
              </a:ext>
            </a:extLst>
          </p:cNvPr>
          <p:cNvSpPr>
            <a:spLocks noGrp="1"/>
          </p:cNvSpPr>
          <p:nvPr>
            <p:ph type="title"/>
          </p:nvPr>
        </p:nvSpPr>
        <p:spPr/>
        <p:txBody>
          <a:bodyPr/>
          <a:lstStyle/>
          <a:p>
            <a:r>
              <a:rPr lang="en-US" dirty="0">
                <a:solidFill>
                  <a:srgbClr val="00B0F0"/>
                </a:solidFill>
                <a:latin typeface="Times New Roman" panose="02020603050405020304" pitchFamily="18" charset="0"/>
                <a:cs typeface="Times New Roman" panose="02020603050405020304" pitchFamily="18" charset="0"/>
              </a:rPr>
              <a:t>Dimension</a:t>
            </a:r>
          </a:p>
        </p:txBody>
      </p:sp>
      <p:sp>
        <p:nvSpPr>
          <p:cNvPr id="3" name="Content Placeholder 2">
            <a:extLst>
              <a:ext uri="{FF2B5EF4-FFF2-40B4-BE49-F238E27FC236}">
                <a16:creationId xmlns:a16="http://schemas.microsoft.com/office/drawing/2014/main" id="{96DD8990-A604-3D10-C886-D9F7C1356708}"/>
              </a:ext>
            </a:extLst>
          </p:cNvPr>
          <p:cNvSpPr>
            <a:spLocks noGrp="1"/>
          </p:cNvSpPr>
          <p:nvPr>
            <p:ph idx="1"/>
          </p:nvPr>
        </p:nvSpPr>
        <p:spPr/>
        <p:txBody>
          <a:bodyPr/>
          <a:lstStyle/>
          <a:p>
            <a:r>
              <a:rPr lang="en-IN" dirty="0"/>
              <a:t>To determine the dimensions of a matrix or vector, use the command size. For example</a:t>
            </a:r>
          </a:p>
          <a:p>
            <a:pPr marL="0" indent="0">
              <a:buNone/>
            </a:pPr>
            <a:r>
              <a:rPr lang="en-US" dirty="0"/>
              <a:t>&gt;&gt; size(A)</a:t>
            </a:r>
          </a:p>
          <a:p>
            <a:pPr marL="0" indent="0">
              <a:buNone/>
            </a:pPr>
            <a:r>
              <a:rPr lang="en-US" dirty="0"/>
              <a:t>    </a:t>
            </a:r>
            <a:r>
              <a:rPr lang="en-US" dirty="0" err="1"/>
              <a:t>ans</a:t>
            </a:r>
            <a:r>
              <a:rPr lang="en-US" dirty="0"/>
              <a:t> =</a:t>
            </a:r>
          </a:p>
          <a:p>
            <a:pPr marL="0" indent="0">
              <a:buNone/>
            </a:pPr>
            <a:r>
              <a:rPr lang="en-US" dirty="0"/>
              <a:t>              3  3 </a:t>
            </a:r>
          </a:p>
          <a:p>
            <a:pPr marL="0" indent="0">
              <a:buNone/>
            </a:pPr>
            <a:r>
              <a:rPr lang="en-IN" dirty="0"/>
              <a:t>means 3 rows and 3 columns.</a:t>
            </a:r>
          </a:p>
          <a:p>
            <a:pPr marL="0" indent="0">
              <a:buNone/>
            </a:pPr>
            <a:r>
              <a:rPr lang="en-IN" dirty="0"/>
              <a:t>Or more explicitly with,</a:t>
            </a:r>
          </a:p>
          <a:p>
            <a:pPr marL="0" indent="0">
              <a:buNone/>
            </a:pPr>
            <a:r>
              <a:rPr lang="en-US" dirty="0"/>
              <a:t>&gt;&gt; [</a:t>
            </a:r>
            <a:r>
              <a:rPr lang="en-US" dirty="0" err="1"/>
              <a:t>m,n</a:t>
            </a:r>
            <a:r>
              <a:rPr lang="en-US" dirty="0"/>
              <a:t>]=size(A)</a:t>
            </a:r>
          </a:p>
        </p:txBody>
      </p:sp>
    </p:spTree>
    <p:extLst>
      <p:ext uri="{BB962C8B-B14F-4D97-AF65-F5344CB8AC3E}">
        <p14:creationId xmlns:p14="http://schemas.microsoft.com/office/powerpoint/2010/main" val="17434899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9604A-9262-03F7-C703-857DE2C647ED}"/>
              </a:ext>
            </a:extLst>
          </p:cNvPr>
          <p:cNvSpPr>
            <a:spLocks noGrp="1"/>
          </p:cNvSpPr>
          <p:nvPr>
            <p:ph type="title"/>
          </p:nvPr>
        </p:nvSpPr>
        <p:spPr/>
        <p:txBody>
          <a:bodyPr/>
          <a:lstStyle/>
          <a:p>
            <a:r>
              <a:rPr lang="en-US" dirty="0">
                <a:solidFill>
                  <a:srgbClr val="00B0F0"/>
                </a:solidFill>
              </a:rPr>
              <a:t>Transposing a matrix</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81499D71-FB10-DF59-AFBD-FD6B5EAF365C}"/>
                  </a:ext>
                </a:extLst>
              </p:cNvPr>
              <p:cNvSpPr>
                <a:spLocks noGrp="1"/>
              </p:cNvSpPr>
              <p:nvPr>
                <p:ph idx="1"/>
              </p:nvPr>
            </p:nvSpPr>
            <p:spPr/>
            <p:txBody>
              <a:bodyPr>
                <a:normAutofit fontScale="92500" lnSpcReduction="10000"/>
              </a:bodyPr>
              <a:lstStyle/>
              <a:p>
                <a:r>
                  <a:rPr lang="en-IN" dirty="0">
                    <a:latin typeface="Times New Roman" panose="02020603050405020304" pitchFamily="18" charset="0"/>
                    <a:cs typeface="Times New Roman" panose="02020603050405020304" pitchFamily="18" charset="0"/>
                  </a:rPr>
                  <a:t>The transpose operation is denoted by an apostrophe or a single quote (’). It flips a matrix about its main diagonal and it turns a row vector into a column vector. Thus</a:t>
                </a:r>
              </a:p>
              <a:p>
                <a:pPr marL="0" indent="0">
                  <a:buNone/>
                </a:pPr>
                <a:r>
                  <a:rPr lang="fr-FR" dirty="0">
                    <a:latin typeface="Times New Roman" panose="02020603050405020304" pitchFamily="18" charset="0"/>
                    <a:cs typeface="Times New Roman" panose="02020603050405020304" pitchFamily="18" charset="0"/>
                  </a:rPr>
                  <a:t>&gt;&gt; A’</a:t>
                </a:r>
              </a:p>
              <a:p>
                <a:pPr marL="0" indent="0">
                  <a:buNone/>
                </a:pPr>
                <a:r>
                  <a:rPr lang="fr-FR" dirty="0">
                    <a:latin typeface="Times New Roman" panose="02020603050405020304" pitchFamily="18" charset="0"/>
                    <a:cs typeface="Times New Roman" panose="02020603050405020304" pitchFamily="18" charset="0"/>
                  </a:rPr>
                  <a:t>ans =</a:t>
                </a:r>
              </a:p>
              <a:p>
                <a:pPr marL="0" indent="0">
                  <a:buNone/>
                </a:pPr>
                <a:r>
                  <a:rPr lang="fr-FR" dirty="0">
                    <a:latin typeface="Times New Roman" panose="02020603050405020304" pitchFamily="18" charset="0"/>
                    <a:cs typeface="Times New Roman" panose="02020603050405020304" pitchFamily="18" charset="0"/>
                  </a:rPr>
                  <a:t>               1 4 7</a:t>
                </a:r>
              </a:p>
              <a:p>
                <a:pPr marL="0" indent="0">
                  <a:buNone/>
                </a:pPr>
                <a:r>
                  <a:rPr lang="fr-FR" dirty="0">
                    <a:latin typeface="Times New Roman" panose="02020603050405020304" pitchFamily="18" charset="0"/>
                    <a:cs typeface="Times New Roman" panose="02020603050405020304" pitchFamily="18" charset="0"/>
                  </a:rPr>
                  <a:t>               2 5 8</a:t>
                </a:r>
              </a:p>
              <a:p>
                <a:pPr marL="0" indent="0">
                  <a:buNone/>
                </a:pPr>
                <a:r>
                  <a:rPr lang="fr-FR" dirty="0">
                    <a:latin typeface="Times New Roman" panose="02020603050405020304" pitchFamily="18" charset="0"/>
                    <a:cs typeface="Times New Roman" panose="02020603050405020304" pitchFamily="18" charset="0"/>
                  </a:rPr>
                  <a:t>               3 6 0</a:t>
                </a:r>
              </a:p>
              <a:p>
                <a:pPr marL="0" indent="0">
                  <a:buNone/>
                </a:pPr>
                <a:r>
                  <a:rPr lang="en-IN" dirty="0">
                    <a:latin typeface="Times New Roman" panose="02020603050405020304" pitchFamily="18" charset="0"/>
                    <a:cs typeface="Times New Roman" panose="02020603050405020304" pitchFamily="18" charset="0"/>
                  </a:rPr>
                  <a:t>By using linear algebra notation, the transpose of m × n real matrix A is the n × m matrix that results from interchanging the rows and columns of A. The transpose matrix is denoted </a:t>
                </a:r>
                <a14:m>
                  <m:oMath xmlns:m="http://schemas.openxmlformats.org/officeDocument/2006/math">
                    <m:sSup>
                      <m:sSupPr>
                        <m:ctrlPr>
                          <a:rPr lang="en-IN" i="1" smtClean="0">
                            <a:latin typeface="Cambria Math" panose="02040503050406030204" pitchFamily="18" charset="0"/>
                            <a:cs typeface="Times New Roman" panose="02020603050405020304" pitchFamily="18" charset="0"/>
                          </a:rPr>
                        </m:ctrlPr>
                      </m:sSupPr>
                      <m:e>
                        <m:r>
                          <a:rPr lang="en-IN" b="0" i="1" smtClean="0">
                            <a:latin typeface="Cambria Math" panose="02040503050406030204" pitchFamily="18" charset="0"/>
                            <a:cs typeface="Times New Roman" panose="02020603050405020304" pitchFamily="18" charset="0"/>
                          </a:rPr>
                          <m:t>𝐴</m:t>
                        </m:r>
                      </m:e>
                      <m:sup>
                        <m:r>
                          <a:rPr lang="en-IN" b="0" i="1" smtClean="0">
                            <a:latin typeface="Cambria Math" panose="02040503050406030204" pitchFamily="18" charset="0"/>
                            <a:cs typeface="Times New Roman" panose="02020603050405020304" pitchFamily="18" charset="0"/>
                          </a:rPr>
                          <m:t>𝑇</m:t>
                        </m:r>
                      </m:sup>
                    </m:sSup>
                  </m:oMath>
                </a14:m>
                <a:r>
                  <a:rPr lang="en-IN"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p:txBody>
          </p:sp>
        </mc:Choice>
        <mc:Fallback xmlns="">
          <p:sp>
            <p:nvSpPr>
              <p:cNvPr id="3" name="Content Placeholder 2">
                <a:extLst>
                  <a:ext uri="{FF2B5EF4-FFF2-40B4-BE49-F238E27FC236}">
                    <a16:creationId xmlns:a16="http://schemas.microsoft.com/office/drawing/2014/main" id="{81499D71-FB10-DF59-AFBD-FD6B5EAF365C}"/>
                  </a:ext>
                </a:extLst>
              </p:cNvPr>
              <p:cNvSpPr>
                <a:spLocks noGrp="1" noRot="1" noChangeAspect="1" noMove="1" noResize="1" noEditPoints="1" noAdjustHandles="1" noChangeArrowheads="1" noChangeShapeType="1" noTextEdit="1"/>
              </p:cNvSpPr>
              <p:nvPr>
                <p:ph idx="1"/>
              </p:nvPr>
            </p:nvSpPr>
            <p:spPr>
              <a:blipFill>
                <a:blip r:embed="rId2"/>
                <a:stretch>
                  <a:fillRect l="-1043" t="-3081" r="-696" b="-3361"/>
                </a:stretch>
              </a:blipFill>
            </p:spPr>
            <p:txBody>
              <a:bodyPr/>
              <a:lstStyle/>
              <a:p>
                <a:r>
                  <a:rPr lang="en-US">
                    <a:noFill/>
                  </a:rPr>
                  <a:t> </a:t>
                </a:r>
              </a:p>
            </p:txBody>
          </p:sp>
        </mc:Fallback>
      </mc:AlternateContent>
    </p:spTree>
    <p:extLst>
      <p:ext uri="{BB962C8B-B14F-4D97-AF65-F5344CB8AC3E}">
        <p14:creationId xmlns:p14="http://schemas.microsoft.com/office/powerpoint/2010/main" val="24207825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25034-E49E-4D8E-D922-C8E05167D375}"/>
              </a:ext>
            </a:extLst>
          </p:cNvPr>
          <p:cNvSpPr>
            <a:spLocks noGrp="1"/>
          </p:cNvSpPr>
          <p:nvPr>
            <p:ph type="title"/>
          </p:nvPr>
        </p:nvSpPr>
        <p:spPr/>
        <p:txBody>
          <a:bodyPr/>
          <a:lstStyle/>
          <a:p>
            <a:r>
              <a:rPr lang="en-US" dirty="0">
                <a:solidFill>
                  <a:srgbClr val="00B0F0"/>
                </a:solidFill>
                <a:latin typeface="Times New Roman" panose="02020603050405020304" pitchFamily="18" charset="0"/>
                <a:cs typeface="Times New Roman" panose="02020603050405020304" pitchFamily="18" charset="0"/>
              </a:rPr>
              <a:t>Concatenating matrices</a:t>
            </a:r>
          </a:p>
        </p:txBody>
      </p:sp>
      <p:sp>
        <p:nvSpPr>
          <p:cNvPr id="3" name="Content Placeholder 2">
            <a:extLst>
              <a:ext uri="{FF2B5EF4-FFF2-40B4-BE49-F238E27FC236}">
                <a16:creationId xmlns:a16="http://schemas.microsoft.com/office/drawing/2014/main" id="{9ADB8FD9-1156-F3A0-D93B-50EDF01822BE}"/>
              </a:ext>
            </a:extLst>
          </p:cNvPr>
          <p:cNvSpPr>
            <a:spLocks noGrp="1"/>
          </p:cNvSpPr>
          <p:nvPr>
            <p:ph idx="1"/>
          </p:nvPr>
        </p:nvSpPr>
        <p:spPr/>
        <p:txBody>
          <a:bodyPr>
            <a:normAutofit fontScale="92500" lnSpcReduction="10000"/>
          </a:bodyPr>
          <a:lstStyle/>
          <a:p>
            <a:r>
              <a:rPr lang="en-IN" dirty="0">
                <a:latin typeface="Times New Roman" panose="02020603050405020304" pitchFamily="18" charset="0"/>
                <a:cs typeface="Times New Roman" panose="02020603050405020304" pitchFamily="18" charset="0"/>
              </a:rPr>
              <a:t>Matrices can be made up of sub-matrices. Here is an example. First, let’s recall our previous matrix A. </a:t>
            </a:r>
          </a:p>
          <a:p>
            <a:r>
              <a:rPr lang="pt-BR" dirty="0">
                <a:latin typeface="Times New Roman" panose="02020603050405020304" pitchFamily="18" charset="0"/>
                <a:cs typeface="Times New Roman" panose="02020603050405020304" pitchFamily="18" charset="0"/>
              </a:rPr>
              <a:t>A =</a:t>
            </a:r>
          </a:p>
          <a:p>
            <a:pPr marL="0" indent="0">
              <a:buNone/>
            </a:pPr>
            <a:r>
              <a:rPr lang="pt-BR" dirty="0">
                <a:latin typeface="Times New Roman" panose="02020603050405020304" pitchFamily="18" charset="0"/>
                <a:cs typeface="Times New Roman" panose="02020603050405020304" pitchFamily="18" charset="0"/>
              </a:rPr>
              <a:t>                 1 2 3</a:t>
            </a:r>
          </a:p>
          <a:p>
            <a:pPr marL="0" indent="0">
              <a:buNone/>
            </a:pPr>
            <a:r>
              <a:rPr lang="pt-BR" dirty="0">
                <a:latin typeface="Times New Roman" panose="02020603050405020304" pitchFamily="18" charset="0"/>
                <a:cs typeface="Times New Roman" panose="02020603050405020304" pitchFamily="18" charset="0"/>
              </a:rPr>
              <a:t>                 4 5 6</a:t>
            </a:r>
          </a:p>
          <a:p>
            <a:pPr marL="0" indent="0">
              <a:buNone/>
            </a:pPr>
            <a:r>
              <a:rPr lang="pt-BR" dirty="0">
                <a:latin typeface="Times New Roman" panose="02020603050405020304" pitchFamily="18" charset="0"/>
                <a:cs typeface="Times New Roman" panose="02020603050405020304" pitchFamily="18" charset="0"/>
              </a:rPr>
              <a:t>                 7 8 9</a:t>
            </a:r>
          </a:p>
          <a:p>
            <a:pPr marL="0" indent="0">
              <a:buNone/>
            </a:pPr>
            <a:r>
              <a:rPr lang="en-IN" dirty="0">
                <a:latin typeface="Times New Roman" panose="02020603050405020304" pitchFamily="18" charset="0"/>
                <a:cs typeface="Times New Roman" panose="02020603050405020304" pitchFamily="18" charset="0"/>
              </a:rPr>
              <a:t>The new matrix B will be,</a:t>
            </a:r>
          </a:p>
          <a:p>
            <a:pPr marL="0" indent="0">
              <a:buNone/>
            </a:pPr>
            <a:r>
              <a:rPr lang="pt-BR" dirty="0">
                <a:latin typeface="Times New Roman" panose="02020603050405020304" pitchFamily="18" charset="0"/>
                <a:cs typeface="Times New Roman" panose="02020603050405020304" pitchFamily="18" charset="0"/>
              </a:rPr>
              <a:t>&gt;&gt; B = [A 10*A; -A [1 0 0; 0 1 0; 0 0 1]]</a:t>
            </a:r>
          </a:p>
          <a:p>
            <a:pPr marL="0" indent="0">
              <a:buNone/>
            </a:pPr>
            <a:r>
              <a:rPr lang="pt-BR" dirty="0">
                <a:latin typeface="Times New Roman" panose="02020603050405020304" pitchFamily="18" charset="0"/>
                <a:cs typeface="Times New Roman" panose="02020603050405020304" pitchFamily="18" charset="0"/>
              </a:rPr>
              <a:t>   B =</a:t>
            </a:r>
          </a:p>
          <a:p>
            <a:pPr marL="0" indent="0">
              <a:buNone/>
            </a:pPr>
            <a:r>
              <a:rPr lang="pt-BR" dirty="0">
                <a:latin typeface="Times New Roman" panose="02020603050405020304" pitchFamily="18" charset="0"/>
                <a:cs typeface="Times New Roman" panose="02020603050405020304" pitchFamily="18" charset="0"/>
              </a:rPr>
              <a:t>         1 2 3 10 20 30</a:t>
            </a:r>
          </a:p>
          <a:p>
            <a:pPr marL="0" indent="0">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936245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E59D85-D756-FA34-0FE3-66136FA94847}"/>
              </a:ext>
            </a:extLst>
          </p:cNvPr>
          <p:cNvSpPr>
            <a:spLocks noGrp="1"/>
          </p:cNvSpPr>
          <p:nvPr>
            <p:ph type="title"/>
          </p:nvPr>
        </p:nvSpPr>
        <p:spPr/>
        <p:txBody>
          <a:bodyPr/>
          <a:lstStyle/>
          <a:p>
            <a:r>
              <a:rPr lang="en-IN" dirty="0">
                <a:solidFill>
                  <a:srgbClr val="00B0F0"/>
                </a:solidFill>
                <a:latin typeface="Times New Roman" panose="02020603050405020304" pitchFamily="18" charset="0"/>
                <a:cs typeface="Times New Roman" panose="02020603050405020304" pitchFamily="18" charset="0"/>
              </a:rPr>
              <a:t>Continuation</a:t>
            </a:r>
            <a:endParaRPr lang="en-US" dirty="0"/>
          </a:p>
        </p:txBody>
      </p:sp>
      <p:sp>
        <p:nvSpPr>
          <p:cNvPr id="3" name="Content Placeholder 2">
            <a:extLst>
              <a:ext uri="{FF2B5EF4-FFF2-40B4-BE49-F238E27FC236}">
                <a16:creationId xmlns:a16="http://schemas.microsoft.com/office/drawing/2014/main" id="{86046F9E-79C1-3102-0E6A-818615DD0965}"/>
              </a:ext>
            </a:extLst>
          </p:cNvPr>
          <p:cNvSpPr>
            <a:spLocks noGrp="1"/>
          </p:cNvSpPr>
          <p:nvPr>
            <p:ph idx="1"/>
          </p:nvPr>
        </p:nvSpPr>
        <p:spPr/>
        <p:txBody>
          <a:bodyPr/>
          <a:lstStyle/>
          <a:p>
            <a:pPr marL="0" indent="0">
              <a:buNone/>
            </a:pPr>
            <a:r>
              <a:rPr lang="pt-BR" dirty="0">
                <a:latin typeface="Times New Roman" panose="02020603050405020304" pitchFamily="18" charset="0"/>
                <a:cs typeface="Times New Roman" panose="02020603050405020304" pitchFamily="18" charset="0"/>
              </a:rPr>
              <a:t> B =</a:t>
            </a:r>
          </a:p>
          <a:p>
            <a:pPr marL="0" indent="0">
              <a:buNone/>
            </a:pPr>
            <a:r>
              <a:rPr lang="pt-BR" dirty="0">
                <a:latin typeface="Times New Roman" panose="02020603050405020304" pitchFamily="18" charset="0"/>
                <a:cs typeface="Times New Roman" panose="02020603050405020304" pitchFamily="18" charset="0"/>
              </a:rPr>
              <a:t>       1 2 3 10 20 30</a:t>
            </a:r>
            <a:endParaRPr lang="en-IN" dirty="0"/>
          </a:p>
          <a:p>
            <a:pPr marL="0" indent="0">
              <a:buNone/>
            </a:pPr>
            <a:r>
              <a:rPr lang="en-US" dirty="0"/>
              <a:t>       4 5 6 40 50 60</a:t>
            </a:r>
          </a:p>
          <a:p>
            <a:pPr marL="0" indent="0">
              <a:buNone/>
            </a:pPr>
            <a:r>
              <a:rPr lang="en-US" dirty="0"/>
              <a:t>      7 8 9 70 80 90</a:t>
            </a:r>
          </a:p>
          <a:p>
            <a:pPr marL="0" indent="0">
              <a:buNone/>
            </a:pPr>
            <a:r>
              <a:rPr lang="en-US" dirty="0"/>
              <a:t>     -1 -2 -3 1 0 0</a:t>
            </a:r>
          </a:p>
          <a:p>
            <a:pPr marL="0" indent="0">
              <a:buNone/>
            </a:pPr>
            <a:r>
              <a:rPr lang="en-US" dirty="0"/>
              <a:t>     -4 -5 -6 0 1 0</a:t>
            </a:r>
          </a:p>
          <a:p>
            <a:pPr marL="0" indent="0">
              <a:buNone/>
            </a:pPr>
            <a:r>
              <a:rPr lang="en-US" dirty="0"/>
              <a:t>     -7 -8 -9 0 0 1</a:t>
            </a:r>
          </a:p>
          <a:p>
            <a:endParaRPr lang="en-US" dirty="0"/>
          </a:p>
        </p:txBody>
      </p:sp>
    </p:spTree>
    <p:extLst>
      <p:ext uri="{BB962C8B-B14F-4D97-AF65-F5344CB8AC3E}">
        <p14:creationId xmlns:p14="http://schemas.microsoft.com/office/powerpoint/2010/main" val="90501984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6E6794-5861-488A-04B4-9A555D5A441E}"/>
              </a:ext>
            </a:extLst>
          </p:cNvPr>
          <p:cNvSpPr>
            <a:spLocks noGrp="1"/>
          </p:cNvSpPr>
          <p:nvPr>
            <p:ph type="title"/>
          </p:nvPr>
        </p:nvSpPr>
        <p:spPr/>
        <p:txBody>
          <a:bodyPr/>
          <a:lstStyle/>
          <a:p>
            <a:r>
              <a:rPr lang="en-US" dirty="0">
                <a:solidFill>
                  <a:srgbClr val="00B0F0"/>
                </a:solidFill>
                <a:latin typeface="Times New Roman" panose="02020603050405020304" pitchFamily="18" charset="0"/>
                <a:cs typeface="Times New Roman" panose="02020603050405020304" pitchFamily="18" charset="0"/>
              </a:rPr>
              <a:t>Matrix generators</a:t>
            </a:r>
          </a:p>
        </p:txBody>
      </p:sp>
      <p:sp>
        <p:nvSpPr>
          <p:cNvPr id="3" name="Content Placeholder 2">
            <a:extLst>
              <a:ext uri="{FF2B5EF4-FFF2-40B4-BE49-F238E27FC236}">
                <a16:creationId xmlns:a16="http://schemas.microsoft.com/office/drawing/2014/main" id="{F557C5FB-FED5-EBAF-E167-C9A7661D8DDD}"/>
              </a:ext>
            </a:extLst>
          </p:cNvPr>
          <p:cNvSpPr>
            <a:spLocks noGrp="1"/>
          </p:cNvSpPr>
          <p:nvPr>
            <p:ph idx="1"/>
          </p:nvPr>
        </p:nvSpPr>
        <p:spPr/>
        <p:txBody>
          <a:bodyPr/>
          <a:lstStyle/>
          <a:p>
            <a:pPr algn="just"/>
            <a:r>
              <a:rPr lang="en-IN" dirty="0">
                <a:latin typeface="Times New Roman" panose="02020603050405020304" pitchFamily="18" charset="0"/>
                <a:cs typeface="Times New Roman" panose="02020603050405020304" pitchFamily="18" charset="0"/>
              </a:rPr>
              <a:t>MATLAB provides functions that generates elementary matrices. The matrix of zeros, the matrix of ones, and the identity matrix are returned by the functions zeros, ones, and eye, respectively.</a:t>
            </a:r>
          </a:p>
          <a:p>
            <a:pPr marL="0" indent="0" algn="just">
              <a:buNone/>
            </a:pPr>
            <a:r>
              <a:rPr lang="en-US" dirty="0">
                <a:latin typeface="Times New Roman" panose="02020603050405020304" pitchFamily="18" charset="0"/>
                <a:cs typeface="Times New Roman" panose="02020603050405020304" pitchFamily="18" charset="0"/>
              </a:rPr>
              <a:t>                                         Elementary matrices</a:t>
            </a:r>
          </a:p>
          <a:p>
            <a:pPr marL="0" indent="0" algn="just">
              <a:buNone/>
            </a:pPr>
            <a:endParaRPr lang="en-US" dirty="0">
              <a:latin typeface="Times New Roman" panose="02020603050405020304" pitchFamily="18" charset="0"/>
              <a:cs typeface="Times New Roman" panose="02020603050405020304" pitchFamily="18" charset="0"/>
            </a:endParaRPr>
          </a:p>
        </p:txBody>
      </p:sp>
      <p:pic>
        <p:nvPicPr>
          <p:cNvPr id="5" name="Picture 4">
            <a:extLst>
              <a:ext uri="{FF2B5EF4-FFF2-40B4-BE49-F238E27FC236}">
                <a16:creationId xmlns:a16="http://schemas.microsoft.com/office/drawing/2014/main" id="{68A544B8-7D3F-4AAF-03FE-7619DDBE937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24334" y="3643953"/>
            <a:ext cx="8502556" cy="2238232"/>
          </a:xfrm>
          <a:prstGeom prst="rect">
            <a:avLst/>
          </a:prstGeom>
        </p:spPr>
      </p:pic>
    </p:spTree>
    <p:extLst>
      <p:ext uri="{BB962C8B-B14F-4D97-AF65-F5344CB8AC3E}">
        <p14:creationId xmlns:p14="http://schemas.microsoft.com/office/powerpoint/2010/main" val="8464779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B38E8C-7A74-3FD7-8884-40EDB5EBC2AC}"/>
              </a:ext>
            </a:extLst>
          </p:cNvPr>
          <p:cNvSpPr>
            <a:spLocks noGrp="1"/>
          </p:cNvSpPr>
          <p:nvPr>
            <p:ph type="title"/>
          </p:nvPr>
        </p:nvSpPr>
        <p:spPr/>
        <p:txBody>
          <a:bodyPr/>
          <a:lstStyle/>
          <a:p>
            <a:r>
              <a:rPr lang="en-US" dirty="0">
                <a:solidFill>
                  <a:srgbClr val="00B0F0"/>
                </a:solidFill>
                <a:latin typeface="Times New Roman" panose="02020603050405020304" pitchFamily="18" charset="0"/>
                <a:cs typeface="Times New Roman" panose="02020603050405020304" pitchFamily="18" charset="0"/>
              </a:rPr>
              <a:t>Arrays &amp; Matrices</a:t>
            </a:r>
          </a:p>
        </p:txBody>
      </p:sp>
      <p:sp>
        <p:nvSpPr>
          <p:cNvPr id="3" name="Content Placeholder 2">
            <a:extLst>
              <a:ext uri="{FF2B5EF4-FFF2-40B4-BE49-F238E27FC236}">
                <a16:creationId xmlns:a16="http://schemas.microsoft.com/office/drawing/2014/main" id="{F31D3412-CD00-93FE-EB85-F6789F94A017}"/>
              </a:ext>
            </a:extLst>
          </p:cNvPr>
          <p:cNvSpPr>
            <a:spLocks noGrp="1"/>
          </p:cNvSpPr>
          <p:nvPr>
            <p:ph idx="1"/>
          </p:nvPr>
        </p:nvSpPr>
        <p:spPr/>
        <p:txBody>
          <a:bodyPr>
            <a:normAutofit/>
          </a:bodyPr>
          <a:lstStyle/>
          <a:p>
            <a:pPr algn="just"/>
            <a:r>
              <a:rPr lang="en-IN" sz="2400" dirty="0">
                <a:latin typeface="Times New Roman" panose="02020603050405020304" pitchFamily="18" charset="0"/>
                <a:cs typeface="Times New Roman" panose="02020603050405020304" pitchFamily="18" charset="0"/>
              </a:rPr>
              <a:t>Matrices are the basic elements of the MATLAB environment. A matrix is a two-dimensional array consisting of m rows and n columns. Special cases are column vectors (n = 1) and row vectors (m = 1). </a:t>
            </a:r>
          </a:p>
          <a:p>
            <a:pPr algn="just"/>
            <a:r>
              <a:rPr lang="en-US" sz="2400" dirty="0">
                <a:solidFill>
                  <a:srgbClr val="FF0000"/>
                </a:solidFill>
                <a:latin typeface="Times New Roman" panose="02020603050405020304" pitchFamily="18" charset="0"/>
                <a:cs typeface="Times New Roman" panose="02020603050405020304" pitchFamily="18" charset="0"/>
              </a:rPr>
              <a:t> Entering a vector</a:t>
            </a:r>
          </a:p>
          <a:p>
            <a:pPr marL="0" indent="0" algn="just">
              <a:buNone/>
            </a:pPr>
            <a:r>
              <a:rPr lang="en-US" sz="2400" dirty="0">
                <a:latin typeface="Times New Roman" panose="02020603050405020304" pitchFamily="18" charset="0"/>
                <a:cs typeface="Times New Roman" panose="02020603050405020304" pitchFamily="18" charset="0"/>
              </a:rPr>
              <a:t>&gt;&gt; v = [1 4 7 10 13]</a:t>
            </a:r>
          </a:p>
          <a:p>
            <a:pPr marL="0" indent="0" algn="just">
              <a:buNone/>
            </a:pPr>
            <a:r>
              <a:rPr lang="en-US" sz="2400" dirty="0">
                <a:latin typeface="Times New Roman" panose="02020603050405020304" pitchFamily="18" charset="0"/>
                <a:cs typeface="Times New Roman" panose="02020603050405020304" pitchFamily="18" charset="0"/>
              </a:rPr>
              <a:t>   v =</a:t>
            </a:r>
          </a:p>
          <a:p>
            <a:pPr marL="0" indent="0" algn="just">
              <a:buNone/>
            </a:pPr>
            <a:r>
              <a:rPr lang="en-US" sz="2400" dirty="0">
                <a:latin typeface="Times New Roman" panose="02020603050405020304" pitchFamily="18" charset="0"/>
                <a:cs typeface="Times New Roman" panose="02020603050405020304" pitchFamily="18" charset="0"/>
              </a:rPr>
              <a:t>           1 4 7 10 13</a:t>
            </a:r>
          </a:p>
          <a:p>
            <a:pPr marL="0" indent="0" algn="just">
              <a:buNone/>
            </a:pPr>
            <a:r>
              <a:rPr lang="en-IN" sz="2400" dirty="0">
                <a:latin typeface="Times New Roman" panose="02020603050405020304" pitchFamily="18" charset="0"/>
                <a:cs typeface="Times New Roman" panose="02020603050405020304" pitchFamily="18" charset="0"/>
              </a:rPr>
              <a:t>Column vectors are created in a similar way, however, semicolon (;) must separate the components of a column vector</a:t>
            </a:r>
          </a:p>
          <a:p>
            <a:pPr marL="0" indent="0" algn="just">
              <a:buNone/>
            </a:pPr>
            <a:r>
              <a:rPr lang="en-US" sz="1600" dirty="0"/>
              <a:t>&gt;&gt; w = [1;4;7;10;13]</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0211574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8682A-07BB-45A8-54A8-9AF9EF6EAA56}"/>
              </a:ext>
            </a:extLst>
          </p:cNvPr>
          <p:cNvSpPr>
            <a:spLocks noGrp="1"/>
          </p:cNvSpPr>
          <p:nvPr>
            <p:ph type="title"/>
          </p:nvPr>
        </p:nvSpPr>
        <p:spPr/>
        <p:txBody>
          <a:bodyPr/>
          <a:lstStyle/>
          <a:p>
            <a:r>
              <a:rPr lang="en-IN" dirty="0">
                <a:solidFill>
                  <a:srgbClr val="00B0F0"/>
                </a:solidFill>
                <a:latin typeface="Times New Roman" panose="02020603050405020304" pitchFamily="18" charset="0"/>
                <a:cs typeface="Times New Roman" panose="02020603050405020304" pitchFamily="18" charset="0"/>
              </a:rPr>
              <a:t>Continuation</a:t>
            </a:r>
            <a:endParaRPr lang="en-US" dirty="0">
              <a:solidFill>
                <a:srgbClr val="00B0F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193D39EB-6DE3-65DB-703D-18D56C9B9547}"/>
              </a:ext>
            </a:extLst>
          </p:cNvPr>
          <p:cNvSpPr>
            <a:spLocks noGrp="1"/>
          </p:cNvSpPr>
          <p:nvPr>
            <p:ph idx="1"/>
          </p:nvPr>
        </p:nvSpPr>
        <p:spPr/>
        <p:txBody>
          <a:bodyPr>
            <a:normAutofit lnSpcReduction="10000"/>
          </a:bodyPr>
          <a:lstStyle/>
          <a:p>
            <a:pPr marL="0" indent="0">
              <a:buNone/>
            </a:pPr>
            <a:r>
              <a:rPr lang="en-IN" dirty="0"/>
              <a:t>For a complete list of elementary matrices and matrix manipulations, type help </a:t>
            </a:r>
            <a:r>
              <a:rPr lang="en-IN" dirty="0" err="1"/>
              <a:t>elmat</a:t>
            </a:r>
            <a:r>
              <a:rPr lang="en-IN" dirty="0"/>
              <a:t> or doc </a:t>
            </a:r>
            <a:r>
              <a:rPr lang="en-IN" dirty="0" err="1"/>
              <a:t>elmat</a:t>
            </a:r>
            <a:r>
              <a:rPr lang="en-IN" dirty="0"/>
              <a:t>. Here are some examples:</a:t>
            </a:r>
          </a:p>
          <a:p>
            <a:pPr marL="0" indent="0">
              <a:buNone/>
            </a:pPr>
            <a:endParaRPr lang="en-IN" dirty="0"/>
          </a:p>
          <a:p>
            <a:pPr marL="0" indent="0">
              <a:buNone/>
            </a:pPr>
            <a:r>
              <a:rPr lang="en-IN" dirty="0"/>
              <a:t>1.    &gt;&gt; b=ones(3,1)                                            </a:t>
            </a:r>
            <a:r>
              <a:rPr lang="en-US" dirty="0"/>
              <a:t>2. &gt;&gt; eye(3)</a:t>
            </a:r>
            <a:endParaRPr lang="en-IN" dirty="0"/>
          </a:p>
          <a:p>
            <a:pPr marL="0" indent="0">
              <a:buNone/>
            </a:pPr>
            <a:r>
              <a:rPr lang="en-IN" dirty="0"/>
              <a:t>            b =                                                               </a:t>
            </a:r>
            <a:r>
              <a:rPr lang="en-US" dirty="0" err="1"/>
              <a:t>ans</a:t>
            </a:r>
            <a:r>
              <a:rPr lang="en-US" dirty="0"/>
              <a:t> =</a:t>
            </a:r>
            <a:endParaRPr lang="en-IN" dirty="0"/>
          </a:p>
          <a:p>
            <a:pPr marL="0" indent="0">
              <a:buNone/>
            </a:pPr>
            <a:r>
              <a:rPr lang="en-IN" dirty="0"/>
              <a:t>                   1                                                                         </a:t>
            </a:r>
            <a:r>
              <a:rPr lang="en-US" dirty="0"/>
              <a:t>1 0 0</a:t>
            </a:r>
            <a:endParaRPr lang="en-IN" dirty="0"/>
          </a:p>
          <a:p>
            <a:pPr marL="0" indent="0">
              <a:buNone/>
            </a:pPr>
            <a:r>
              <a:rPr lang="en-IN" dirty="0"/>
              <a:t>                   1                                                                          </a:t>
            </a:r>
            <a:r>
              <a:rPr lang="en-US" dirty="0"/>
              <a:t>0 1 0</a:t>
            </a:r>
            <a:endParaRPr lang="en-IN" dirty="0"/>
          </a:p>
          <a:p>
            <a:pPr marL="0" indent="0">
              <a:buNone/>
            </a:pPr>
            <a:r>
              <a:rPr lang="en-IN" dirty="0"/>
              <a:t>                   1                                                                          </a:t>
            </a:r>
            <a:r>
              <a:rPr lang="en-US" dirty="0"/>
              <a:t>0 0 1</a:t>
            </a:r>
            <a:endParaRPr lang="en-IN" dirty="0"/>
          </a:p>
          <a:p>
            <a:pPr marL="0" indent="0">
              <a:buNone/>
            </a:pPr>
            <a:r>
              <a:rPr lang="en-IN" dirty="0"/>
              <a:t>Equivalently, we can define b as &gt;&gt; b=[1;1;1]</a:t>
            </a:r>
            <a:endParaRPr lang="en-US" dirty="0"/>
          </a:p>
        </p:txBody>
      </p:sp>
    </p:spTree>
    <p:extLst>
      <p:ext uri="{BB962C8B-B14F-4D97-AF65-F5344CB8AC3E}">
        <p14:creationId xmlns:p14="http://schemas.microsoft.com/office/powerpoint/2010/main" val="405718596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ABDB29-B1B2-0410-9640-3643C6652BDA}"/>
              </a:ext>
            </a:extLst>
          </p:cNvPr>
          <p:cNvSpPr>
            <a:spLocks noGrp="1"/>
          </p:cNvSpPr>
          <p:nvPr>
            <p:ph type="title"/>
          </p:nvPr>
        </p:nvSpPr>
        <p:spPr/>
        <p:txBody>
          <a:bodyPr/>
          <a:lstStyle/>
          <a:p>
            <a:r>
              <a:rPr lang="en-IN" dirty="0">
                <a:solidFill>
                  <a:srgbClr val="00B0F0"/>
                </a:solidFill>
                <a:latin typeface="Times New Roman" panose="02020603050405020304" pitchFamily="18" charset="0"/>
                <a:cs typeface="Times New Roman" panose="02020603050405020304" pitchFamily="18" charset="0"/>
              </a:rPr>
              <a:t>Continuation</a:t>
            </a:r>
            <a:endParaRPr lang="en-US" dirty="0"/>
          </a:p>
        </p:txBody>
      </p:sp>
      <p:sp>
        <p:nvSpPr>
          <p:cNvPr id="3" name="Content Placeholder 2">
            <a:extLst>
              <a:ext uri="{FF2B5EF4-FFF2-40B4-BE49-F238E27FC236}">
                <a16:creationId xmlns:a16="http://schemas.microsoft.com/office/drawing/2014/main" id="{7A3E7422-D5E9-738B-AF9E-9290F652D91D}"/>
              </a:ext>
            </a:extLst>
          </p:cNvPr>
          <p:cNvSpPr>
            <a:spLocks noGrp="1"/>
          </p:cNvSpPr>
          <p:nvPr>
            <p:ph idx="1"/>
          </p:nvPr>
        </p:nvSpPr>
        <p:spPr/>
        <p:txBody>
          <a:bodyPr>
            <a:normAutofit lnSpcReduction="10000"/>
          </a:bodyPr>
          <a:lstStyle/>
          <a:p>
            <a:pPr marL="0" indent="0">
              <a:buNone/>
            </a:pPr>
            <a:r>
              <a:rPr lang="pt-BR" dirty="0"/>
              <a:t>3. &gt;&gt; c=zeros(2,3)</a:t>
            </a:r>
          </a:p>
          <a:p>
            <a:pPr marL="0" indent="0">
              <a:buNone/>
            </a:pPr>
            <a:r>
              <a:rPr lang="pt-BR" dirty="0"/>
              <a:t>        c =</a:t>
            </a:r>
          </a:p>
          <a:p>
            <a:pPr marL="0" indent="0">
              <a:buNone/>
            </a:pPr>
            <a:r>
              <a:rPr lang="pt-BR" dirty="0"/>
              <a:t>                0 0 0</a:t>
            </a:r>
          </a:p>
          <a:p>
            <a:pPr marL="0" indent="0">
              <a:buNone/>
            </a:pPr>
            <a:r>
              <a:rPr lang="en-US" dirty="0"/>
              <a:t>                0 0 0</a:t>
            </a:r>
          </a:p>
          <a:p>
            <a:pPr marL="0" indent="0" algn="just">
              <a:buNone/>
            </a:pPr>
            <a:r>
              <a:rPr lang="en-IN" dirty="0">
                <a:latin typeface="Times New Roman" panose="02020603050405020304" pitchFamily="18" charset="0"/>
                <a:cs typeface="Times New Roman" panose="02020603050405020304" pitchFamily="18" charset="0"/>
              </a:rPr>
              <a:t>In addition, it is important to remember that the three elementary operations of addition (+), subtraction (−), and multiplication (∗) apply also to matrices whenever the dimensions are compatible. </a:t>
            </a:r>
          </a:p>
          <a:p>
            <a:pPr marL="0" indent="0" algn="just">
              <a:buNone/>
            </a:pPr>
            <a:r>
              <a:rPr lang="en-IN" dirty="0">
                <a:latin typeface="Times New Roman" panose="02020603050405020304" pitchFamily="18" charset="0"/>
                <a:cs typeface="Times New Roman" panose="02020603050405020304" pitchFamily="18" charset="0"/>
              </a:rPr>
              <a:t>Two other important matrix generation functions are rand and </a:t>
            </a:r>
            <a:r>
              <a:rPr lang="en-IN" dirty="0" err="1">
                <a:latin typeface="Times New Roman" panose="02020603050405020304" pitchFamily="18" charset="0"/>
                <a:cs typeface="Times New Roman" panose="02020603050405020304" pitchFamily="18" charset="0"/>
              </a:rPr>
              <a:t>randn</a:t>
            </a:r>
            <a:r>
              <a:rPr lang="en-IN" dirty="0">
                <a:latin typeface="Times New Roman" panose="02020603050405020304" pitchFamily="18" charset="0"/>
                <a:cs typeface="Times New Roman" panose="02020603050405020304" pitchFamily="18" charset="0"/>
              </a:rPr>
              <a:t>, which generate matrices of (pseudo-)random numbers using the same syntax as eye.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804551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06A491-68E5-6848-32A2-4D1DC3C0D2C3}"/>
              </a:ext>
            </a:extLst>
          </p:cNvPr>
          <p:cNvSpPr>
            <a:spLocks noGrp="1"/>
          </p:cNvSpPr>
          <p:nvPr>
            <p:ph type="title"/>
          </p:nvPr>
        </p:nvSpPr>
        <p:spPr/>
        <p:txBody>
          <a:bodyPr/>
          <a:lstStyle/>
          <a:p>
            <a:r>
              <a:rPr lang="en-IN" dirty="0">
                <a:solidFill>
                  <a:srgbClr val="00B0F0"/>
                </a:solidFill>
                <a:latin typeface="Times New Roman" panose="02020603050405020304" pitchFamily="18" charset="0"/>
                <a:cs typeface="Times New Roman" panose="02020603050405020304" pitchFamily="18" charset="0"/>
              </a:rPr>
              <a:t>Continuation</a:t>
            </a:r>
            <a:endParaRPr lang="en-US" dirty="0"/>
          </a:p>
        </p:txBody>
      </p:sp>
      <p:sp>
        <p:nvSpPr>
          <p:cNvPr id="3" name="Content Placeholder 2">
            <a:extLst>
              <a:ext uri="{FF2B5EF4-FFF2-40B4-BE49-F238E27FC236}">
                <a16:creationId xmlns:a16="http://schemas.microsoft.com/office/drawing/2014/main" id="{3E3BA08D-66D8-2C7D-6E95-D2C8E921340A}"/>
              </a:ext>
            </a:extLst>
          </p:cNvPr>
          <p:cNvSpPr>
            <a:spLocks noGrp="1"/>
          </p:cNvSpPr>
          <p:nvPr>
            <p:ph idx="1"/>
          </p:nvPr>
        </p:nvSpPr>
        <p:spPr/>
        <p:txBody>
          <a:bodyPr>
            <a:normAutofit lnSpcReduction="10000"/>
          </a:bodyPr>
          <a:lstStyle/>
          <a:p>
            <a:pPr algn="just"/>
            <a:r>
              <a:rPr lang="en-IN" dirty="0">
                <a:latin typeface="Times New Roman" panose="02020603050405020304" pitchFamily="18" charset="0"/>
                <a:cs typeface="Times New Roman" panose="02020603050405020304" pitchFamily="18" charset="0"/>
              </a:rPr>
              <a:t>In addition, matrices can be constructed in a block form. With C defined by C = [1 2; 3 4], we may create a matrix D as follows</a:t>
            </a:r>
          </a:p>
          <a:p>
            <a:pPr algn="just"/>
            <a:endParaRPr lang="en-IN" dirty="0">
              <a:latin typeface="Times New Roman" panose="02020603050405020304" pitchFamily="18" charset="0"/>
              <a:cs typeface="Times New Roman" panose="02020603050405020304" pitchFamily="18" charset="0"/>
            </a:endParaRPr>
          </a:p>
          <a:p>
            <a:pPr marL="0" indent="0" algn="just">
              <a:buNone/>
            </a:pPr>
            <a:r>
              <a:rPr lang="pt-BR" dirty="0">
                <a:latin typeface="Times New Roman" panose="02020603050405020304" pitchFamily="18" charset="0"/>
                <a:cs typeface="Times New Roman" panose="02020603050405020304" pitchFamily="18" charset="0"/>
              </a:rPr>
              <a:t>&gt;&gt; D = [C zeros(2); ones(2) eye(2)]</a:t>
            </a:r>
          </a:p>
          <a:p>
            <a:pPr marL="0" indent="0" algn="just">
              <a:buNone/>
            </a:pPr>
            <a:r>
              <a:rPr lang="pt-BR" dirty="0">
                <a:latin typeface="Times New Roman" panose="02020603050405020304" pitchFamily="18" charset="0"/>
                <a:cs typeface="Times New Roman" panose="02020603050405020304" pitchFamily="18" charset="0"/>
              </a:rPr>
              <a:t>D =</a:t>
            </a:r>
          </a:p>
          <a:p>
            <a:pPr marL="0" indent="0" algn="just">
              <a:buNone/>
            </a:pPr>
            <a:r>
              <a:rPr lang="pt-BR" dirty="0">
                <a:latin typeface="Times New Roman" panose="02020603050405020304" pitchFamily="18" charset="0"/>
                <a:cs typeface="Times New Roman" panose="02020603050405020304" pitchFamily="18" charset="0"/>
              </a:rPr>
              <a:t>           1 2 0 0</a:t>
            </a:r>
          </a:p>
          <a:p>
            <a:pPr marL="0" indent="0" algn="just">
              <a:buNone/>
            </a:pPr>
            <a:r>
              <a:rPr lang="pt-BR" dirty="0">
                <a:latin typeface="Times New Roman" panose="02020603050405020304" pitchFamily="18" charset="0"/>
                <a:cs typeface="Times New Roman" panose="02020603050405020304" pitchFamily="18" charset="0"/>
              </a:rPr>
              <a:t>           3 4 0 0</a:t>
            </a:r>
          </a:p>
          <a:p>
            <a:pPr marL="0" indent="0" algn="just">
              <a:buNone/>
            </a:pPr>
            <a:r>
              <a:rPr lang="pt-BR" dirty="0">
                <a:latin typeface="Times New Roman" panose="02020603050405020304" pitchFamily="18" charset="0"/>
                <a:cs typeface="Times New Roman" panose="02020603050405020304" pitchFamily="18" charset="0"/>
              </a:rPr>
              <a:t>           1 1 1 0</a:t>
            </a:r>
          </a:p>
          <a:p>
            <a:pPr marL="0" indent="0" algn="just">
              <a:buNone/>
            </a:pPr>
            <a:r>
              <a:rPr lang="pt-BR" dirty="0">
                <a:latin typeface="Times New Roman" panose="02020603050405020304" pitchFamily="18" charset="0"/>
                <a:cs typeface="Times New Roman" panose="02020603050405020304" pitchFamily="18" charset="0"/>
              </a:rPr>
              <a:t>           1 1 0 1</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2330422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747438-371F-A73C-7D9A-21E04BDD6F64}"/>
              </a:ext>
            </a:extLst>
          </p:cNvPr>
          <p:cNvSpPr>
            <a:spLocks noGrp="1"/>
          </p:cNvSpPr>
          <p:nvPr>
            <p:ph type="title"/>
          </p:nvPr>
        </p:nvSpPr>
        <p:spPr/>
        <p:txBody>
          <a:bodyPr/>
          <a:lstStyle/>
          <a:p>
            <a:r>
              <a:rPr lang="en-IN" dirty="0">
                <a:solidFill>
                  <a:srgbClr val="00B0F0"/>
                </a:solidFill>
                <a:latin typeface="Times New Roman" panose="02020603050405020304" pitchFamily="18" charset="0"/>
                <a:cs typeface="Times New Roman" panose="02020603050405020304" pitchFamily="18" charset="0"/>
              </a:rPr>
              <a:t>Array operations and Linear equations </a:t>
            </a:r>
            <a:endParaRPr lang="en-US" dirty="0">
              <a:solidFill>
                <a:srgbClr val="00B0F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782BFD17-4C7B-E6EF-4796-77F7BA04CA38}"/>
              </a:ext>
            </a:extLst>
          </p:cNvPr>
          <p:cNvSpPr>
            <a:spLocks noGrp="1"/>
          </p:cNvSpPr>
          <p:nvPr>
            <p:ph idx="1"/>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Matrix arithmetic operations</a:t>
            </a:r>
          </a:p>
          <a:p>
            <a:pPr marL="0" indent="0" algn="just">
              <a:buNone/>
            </a:pPr>
            <a:r>
              <a:rPr lang="en-IN" dirty="0">
                <a:latin typeface="Times New Roman" panose="02020603050405020304" pitchFamily="18" charset="0"/>
                <a:cs typeface="Times New Roman" panose="02020603050405020304" pitchFamily="18" charset="0"/>
              </a:rPr>
              <a:t>MATLAB allows arithmetic operations: +, −, ∗, and ˆ to be carried out on matrices. Thus,</a:t>
            </a:r>
          </a:p>
          <a:p>
            <a:pPr marL="0" indent="0" algn="just">
              <a:buNone/>
            </a:pPr>
            <a:r>
              <a:rPr lang="en-IN" dirty="0">
                <a:latin typeface="Times New Roman" panose="02020603050405020304" pitchFamily="18" charset="0"/>
                <a:cs typeface="Times New Roman" panose="02020603050405020304" pitchFamily="18" charset="0"/>
              </a:rPr>
              <a:t>A+B or B+A    is valid if A and B are of the same size</a:t>
            </a:r>
          </a:p>
          <a:p>
            <a:pPr marL="0" indent="0" algn="just">
              <a:buNone/>
            </a:pPr>
            <a:r>
              <a:rPr lang="en-IN" dirty="0">
                <a:latin typeface="Times New Roman" panose="02020603050405020304" pitchFamily="18" charset="0"/>
                <a:cs typeface="Times New Roman" panose="02020603050405020304" pitchFamily="18" charset="0"/>
              </a:rPr>
              <a:t>A*B             is valid if A’s number of column equals B’s number of rows</a:t>
            </a:r>
          </a:p>
          <a:p>
            <a:pPr marL="0" indent="0" algn="just">
              <a:buNone/>
            </a:pPr>
            <a:r>
              <a:rPr lang="en-IN" dirty="0">
                <a:latin typeface="Times New Roman" panose="02020603050405020304" pitchFamily="18" charset="0"/>
                <a:cs typeface="Times New Roman" panose="02020603050405020304" pitchFamily="18" charset="0"/>
              </a:rPr>
              <a:t>A^2              is valid if A is square and equals A*A</a:t>
            </a:r>
          </a:p>
          <a:p>
            <a:pPr marL="0" indent="0" algn="just">
              <a:buNone/>
            </a:pPr>
            <a:r>
              <a:rPr lang="en-IN" dirty="0">
                <a:latin typeface="Times New Roman" panose="02020603050405020304" pitchFamily="18" charset="0"/>
                <a:cs typeface="Times New Roman" panose="02020603050405020304" pitchFamily="18" charset="0"/>
              </a:rPr>
              <a:t>α*A or A*α  multiplies each element of A by α</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6862826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ED87A0-35E5-47F1-FDA4-0AFA08338C22}"/>
              </a:ext>
            </a:extLst>
          </p:cNvPr>
          <p:cNvSpPr>
            <a:spLocks noGrp="1"/>
          </p:cNvSpPr>
          <p:nvPr>
            <p:ph type="title"/>
          </p:nvPr>
        </p:nvSpPr>
        <p:spPr/>
        <p:txBody>
          <a:bodyPr/>
          <a:lstStyle/>
          <a:p>
            <a:r>
              <a:rPr lang="en-US" dirty="0">
                <a:solidFill>
                  <a:srgbClr val="00B0F0"/>
                </a:solidFill>
                <a:latin typeface="Times New Roman" panose="02020603050405020304" pitchFamily="18" charset="0"/>
                <a:cs typeface="Times New Roman" panose="02020603050405020304" pitchFamily="18" charset="0"/>
              </a:rPr>
              <a:t>Array arithmetic operations </a:t>
            </a:r>
          </a:p>
        </p:txBody>
      </p:sp>
      <p:sp>
        <p:nvSpPr>
          <p:cNvPr id="3" name="Content Placeholder 2">
            <a:extLst>
              <a:ext uri="{FF2B5EF4-FFF2-40B4-BE49-F238E27FC236}">
                <a16:creationId xmlns:a16="http://schemas.microsoft.com/office/drawing/2014/main" id="{E292CA85-2B0B-51B0-986D-4B903D5B1D89}"/>
              </a:ext>
            </a:extLst>
          </p:cNvPr>
          <p:cNvSpPr>
            <a:spLocks noGrp="1"/>
          </p:cNvSpPr>
          <p:nvPr>
            <p:ph idx="1"/>
          </p:nvPr>
        </p:nvSpPr>
        <p:spPr/>
        <p:txBody>
          <a:bodyPr>
            <a:normAutofit/>
          </a:bodyPr>
          <a:lstStyle/>
          <a:p>
            <a:pPr marL="0" indent="0" algn="just">
              <a:buNone/>
            </a:pPr>
            <a:r>
              <a:rPr lang="en-IN" dirty="0"/>
              <a:t>On the other hand, array arithmetic operations or array operations for short, are done element-by-element. The period character, distinguishes the array operations from the matrix operations. However, since the matrix and array operations are the same for addition(+) and subtraction (−), the character pairs (.+) and (.−) are not used. The list of array operators is shown below in Table. If A and B are two matrices of the same size with elements A = [</a:t>
            </a:r>
            <a:r>
              <a:rPr lang="en-IN" dirty="0" err="1"/>
              <a:t>aij</a:t>
            </a:r>
            <a:r>
              <a:rPr lang="en-IN" dirty="0"/>
              <a:t> ] and B = [</a:t>
            </a:r>
            <a:r>
              <a:rPr lang="en-IN" dirty="0" err="1"/>
              <a:t>bij</a:t>
            </a:r>
            <a:r>
              <a:rPr lang="en-IN" dirty="0"/>
              <a:t> ], then the command</a:t>
            </a:r>
            <a:endParaRPr lang="en-US" dirty="0"/>
          </a:p>
        </p:txBody>
      </p:sp>
    </p:spTree>
    <p:extLst>
      <p:ext uri="{BB962C8B-B14F-4D97-AF65-F5344CB8AC3E}">
        <p14:creationId xmlns:p14="http://schemas.microsoft.com/office/powerpoint/2010/main" val="376000944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D8F093-63EE-9080-0F70-4F41688619AA}"/>
              </a:ext>
            </a:extLst>
          </p:cNvPr>
          <p:cNvSpPr>
            <a:spLocks noGrp="1"/>
          </p:cNvSpPr>
          <p:nvPr>
            <p:ph type="title"/>
          </p:nvPr>
        </p:nvSpPr>
        <p:spPr/>
        <p:txBody>
          <a:bodyPr/>
          <a:lstStyle/>
          <a:p>
            <a:r>
              <a:rPr lang="en-IN" dirty="0">
                <a:solidFill>
                  <a:srgbClr val="00B0F0"/>
                </a:solidFill>
                <a:latin typeface="Times New Roman" panose="02020603050405020304" pitchFamily="18" charset="0"/>
                <a:cs typeface="Times New Roman" panose="02020603050405020304" pitchFamily="18" charset="0"/>
              </a:rPr>
              <a:t>Continuation</a:t>
            </a:r>
            <a:endParaRPr lang="en-US" dirty="0"/>
          </a:p>
        </p:txBody>
      </p:sp>
      <p:pic>
        <p:nvPicPr>
          <p:cNvPr id="5" name="Content Placeholder 4">
            <a:extLst>
              <a:ext uri="{FF2B5EF4-FFF2-40B4-BE49-F238E27FC236}">
                <a16:creationId xmlns:a16="http://schemas.microsoft.com/office/drawing/2014/main" id="{3D322077-3727-62E8-6629-B619503BC06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09123" y="2090737"/>
            <a:ext cx="7404915" cy="2153717"/>
          </a:xfrm>
        </p:spPr>
      </p:pic>
      <p:sp>
        <p:nvSpPr>
          <p:cNvPr id="6" name="TextBox 5">
            <a:extLst>
              <a:ext uri="{FF2B5EF4-FFF2-40B4-BE49-F238E27FC236}">
                <a16:creationId xmlns:a16="http://schemas.microsoft.com/office/drawing/2014/main" id="{711E68A4-223F-8443-88CA-FF4AB80605D2}"/>
              </a:ext>
            </a:extLst>
          </p:cNvPr>
          <p:cNvSpPr txBox="1"/>
          <p:nvPr/>
        </p:nvSpPr>
        <p:spPr>
          <a:xfrm>
            <a:off x="4094328" y="4476466"/>
            <a:ext cx="3862317" cy="369332"/>
          </a:xfrm>
          <a:prstGeom prst="rect">
            <a:avLst/>
          </a:prstGeom>
          <a:noFill/>
        </p:spPr>
        <p:txBody>
          <a:bodyPr wrap="square" rtlCol="0">
            <a:spAutoFit/>
          </a:bodyPr>
          <a:lstStyle/>
          <a:p>
            <a:pPr algn="ctr"/>
            <a:r>
              <a:rPr lang="en-US" dirty="0"/>
              <a:t> Array operators</a:t>
            </a:r>
          </a:p>
        </p:txBody>
      </p:sp>
    </p:spTree>
    <p:extLst>
      <p:ext uri="{BB962C8B-B14F-4D97-AF65-F5344CB8AC3E}">
        <p14:creationId xmlns:p14="http://schemas.microsoft.com/office/powerpoint/2010/main" val="150033017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3D3C2D-A545-1D63-964B-7A45D4293A03}"/>
              </a:ext>
            </a:extLst>
          </p:cNvPr>
          <p:cNvSpPr>
            <a:spLocks noGrp="1"/>
          </p:cNvSpPr>
          <p:nvPr>
            <p:ph type="title"/>
          </p:nvPr>
        </p:nvSpPr>
        <p:spPr/>
        <p:txBody>
          <a:bodyPr/>
          <a:lstStyle/>
          <a:p>
            <a:r>
              <a:rPr lang="en-IN" dirty="0">
                <a:solidFill>
                  <a:srgbClr val="00B0F0"/>
                </a:solidFill>
                <a:latin typeface="Times New Roman" panose="02020603050405020304" pitchFamily="18" charset="0"/>
                <a:cs typeface="Times New Roman" panose="02020603050405020304" pitchFamily="18" charset="0"/>
              </a:rPr>
              <a:t>Continuation</a:t>
            </a:r>
            <a:endParaRPr lang="en-US"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5FA0C597-5F6E-A027-46C8-5010FDFE9959}"/>
                  </a:ext>
                </a:extLst>
              </p:cNvPr>
              <p:cNvSpPr>
                <a:spLocks noGrp="1"/>
              </p:cNvSpPr>
              <p:nvPr>
                <p:ph idx="1"/>
              </p:nvPr>
            </p:nvSpPr>
            <p:spPr/>
            <p:txBody>
              <a:bodyPr/>
              <a:lstStyle/>
              <a:p>
                <a:pPr marL="0" indent="0">
                  <a:buNone/>
                </a:pPr>
                <a:r>
                  <a:rPr lang="en-US" dirty="0"/>
                  <a:t>&gt;&gt; C = A.*B</a:t>
                </a:r>
              </a:p>
              <a:p>
                <a:pPr marL="0" indent="0" algn="just">
                  <a:buNone/>
                </a:pPr>
                <a:r>
                  <a:rPr lang="en-IN" dirty="0">
                    <a:latin typeface="Times New Roman" panose="02020603050405020304" pitchFamily="18" charset="0"/>
                    <a:cs typeface="Times New Roman" panose="02020603050405020304" pitchFamily="18" charset="0"/>
                  </a:rPr>
                  <a:t>produces another matrix C of the same size with elements </a:t>
                </a:r>
                <a:r>
                  <a:rPr lang="en-IN" dirty="0" err="1">
                    <a:latin typeface="Times New Roman" panose="02020603050405020304" pitchFamily="18" charset="0"/>
                    <a:cs typeface="Times New Roman" panose="02020603050405020304" pitchFamily="18" charset="0"/>
                  </a:rPr>
                  <a:t>cij</a:t>
                </a:r>
                <a:r>
                  <a:rPr lang="en-IN" dirty="0">
                    <a:latin typeface="Times New Roman" panose="02020603050405020304" pitchFamily="18" charset="0"/>
                    <a:cs typeface="Times New Roman" panose="02020603050405020304" pitchFamily="18" charset="0"/>
                  </a:rPr>
                  <a:t> = </a:t>
                </a:r>
                <a:r>
                  <a:rPr lang="en-IN" dirty="0" err="1">
                    <a:latin typeface="Times New Roman" panose="02020603050405020304" pitchFamily="18" charset="0"/>
                    <a:cs typeface="Times New Roman" panose="02020603050405020304" pitchFamily="18" charset="0"/>
                  </a:rPr>
                  <a:t>aij</a:t>
                </a:r>
                <a:r>
                  <a:rPr lang="en-IN" dirty="0">
                    <a:latin typeface="Times New Roman" panose="02020603050405020304" pitchFamily="18" charset="0"/>
                    <a:cs typeface="Times New Roman" panose="02020603050405020304" pitchFamily="18" charset="0"/>
                  </a:rPr>
                  <a:t> </a:t>
                </a:r>
                <a:r>
                  <a:rPr lang="en-IN" dirty="0" err="1">
                    <a:latin typeface="Times New Roman" panose="02020603050405020304" pitchFamily="18" charset="0"/>
                    <a:cs typeface="Times New Roman" panose="02020603050405020304" pitchFamily="18" charset="0"/>
                  </a:rPr>
                  <a:t>bij</a:t>
                </a:r>
                <a:r>
                  <a:rPr lang="en-IN" dirty="0">
                    <a:latin typeface="Times New Roman" panose="02020603050405020304" pitchFamily="18" charset="0"/>
                    <a:cs typeface="Times New Roman" panose="02020603050405020304" pitchFamily="18" charset="0"/>
                  </a:rPr>
                  <a:t> . For example, using the same 3 × 3 matrices,</a:t>
                </a:r>
              </a:p>
              <a:p>
                <a:pPr marL="0" indent="0" algn="just">
                  <a:buNone/>
                </a:pPr>
                <a:endParaRPr lang="en-IN" dirty="0">
                  <a:latin typeface="Times New Roman" panose="02020603050405020304" pitchFamily="18" charset="0"/>
                  <a:cs typeface="Times New Roman" panose="02020603050405020304" pitchFamily="18" charset="0"/>
                </a:endParaRPr>
              </a:p>
              <a:p>
                <a:pPr marL="0" indent="0" algn="just">
                  <a:buNone/>
                </a:pPr>
                <a:r>
                  <a:rPr lang="en-US" dirty="0">
                    <a:cs typeface="Times New Roman" panose="02020603050405020304" pitchFamily="18" charset="0"/>
                  </a:rPr>
                  <a:t>A= </a:t>
                </a:r>
                <a14:m>
                  <m:oMath xmlns:m="http://schemas.openxmlformats.org/officeDocument/2006/math">
                    <m:d>
                      <m:dPr>
                        <m:begChr m:val="["/>
                        <m:endChr m:val="]"/>
                        <m:ctrlPr>
                          <a:rPr lang="en-US" i="1" smtClean="0">
                            <a:solidFill>
                              <a:srgbClr val="836967"/>
                            </a:solidFill>
                            <a:latin typeface="Cambria Math" panose="02040503050406030204" pitchFamily="18" charset="0"/>
                          </a:rPr>
                        </m:ctrlPr>
                      </m:dPr>
                      <m:e>
                        <m:m>
                          <m:mPr>
                            <m:plcHide m:val="on"/>
                            <m:mcs>
                              <m:mc>
                                <m:mcPr>
                                  <m:count m:val="3"/>
                                  <m:mcJc m:val="center"/>
                                </m:mcPr>
                              </m:mc>
                            </m:mcs>
                            <m:ctrlPr>
                              <a:rPr lang="en-US" i="1" smtClean="0">
                                <a:solidFill>
                                  <a:srgbClr val="836967"/>
                                </a:solidFill>
                                <a:latin typeface="Cambria Math" panose="02040503050406030204" pitchFamily="18" charset="0"/>
                              </a:rPr>
                            </m:ctrlPr>
                          </m:mPr>
                          <m:mr>
                            <m:e>
                              <m:r>
                                <a:rPr lang="en-IN" i="1" smtClean="0">
                                  <a:solidFill>
                                    <a:srgbClr val="836967"/>
                                  </a:solidFill>
                                  <a:latin typeface="Cambria Math" panose="02040503050406030204" pitchFamily="18" charset="0"/>
                                </a:rPr>
                                <m:t>1</m:t>
                              </m:r>
                            </m:e>
                            <m:e>
                              <m:r>
                                <a:rPr lang="en-US" i="1" smtClean="0">
                                  <a:latin typeface="Cambria Math" panose="02040503050406030204" pitchFamily="18" charset="0"/>
                                </a:rPr>
                                <m:t>2</m:t>
                              </m:r>
                            </m:e>
                            <m:e>
                              <m:r>
                                <a:rPr lang="en-US" i="1" smtClean="0">
                                  <a:latin typeface="Cambria Math" panose="02040503050406030204" pitchFamily="18" charset="0"/>
                                </a:rPr>
                                <m:t>3</m:t>
                              </m:r>
                            </m:e>
                          </m:mr>
                          <m:mr>
                            <m:e>
                              <m:r>
                                <a:rPr lang="en-US" i="1" smtClean="0">
                                  <a:latin typeface="Cambria Math" panose="02040503050406030204" pitchFamily="18" charset="0"/>
                                </a:rPr>
                                <m:t>4</m:t>
                              </m:r>
                            </m:e>
                            <m:e>
                              <m:r>
                                <a:rPr lang="en-US" i="1" smtClean="0">
                                  <a:latin typeface="Cambria Math" panose="02040503050406030204" pitchFamily="18" charset="0"/>
                                </a:rPr>
                                <m:t>5</m:t>
                              </m:r>
                            </m:e>
                            <m:e>
                              <m:r>
                                <a:rPr lang="en-US" i="1" smtClean="0">
                                  <a:latin typeface="Cambria Math" panose="02040503050406030204" pitchFamily="18" charset="0"/>
                                </a:rPr>
                                <m:t>6</m:t>
                              </m:r>
                            </m:e>
                          </m:mr>
                          <m:mr>
                            <m:e>
                              <m:r>
                                <a:rPr lang="en-US" i="1" smtClean="0">
                                  <a:latin typeface="Cambria Math" panose="02040503050406030204" pitchFamily="18" charset="0"/>
                                </a:rPr>
                                <m:t>7</m:t>
                              </m:r>
                            </m:e>
                            <m:e>
                              <m:r>
                                <a:rPr lang="en-US" i="1" smtClean="0">
                                  <a:latin typeface="Cambria Math" panose="02040503050406030204" pitchFamily="18" charset="0"/>
                                </a:rPr>
                                <m:t>8</m:t>
                              </m:r>
                            </m:e>
                            <m:e>
                              <m:r>
                                <a:rPr lang="en-US" i="1" smtClean="0">
                                  <a:latin typeface="Cambria Math" panose="02040503050406030204" pitchFamily="18" charset="0"/>
                                </a:rPr>
                                <m:t>9</m:t>
                              </m:r>
                            </m:e>
                          </m:mr>
                        </m:m>
                      </m:e>
                    </m:d>
                  </m:oMath>
                </a14:m>
                <a:r>
                  <a:rPr lang="en-US" dirty="0">
                    <a:latin typeface="Times New Roman" panose="02020603050405020304" pitchFamily="18" charset="0"/>
                    <a:cs typeface="Times New Roman" panose="02020603050405020304" pitchFamily="18" charset="0"/>
                  </a:rPr>
                  <a:t>                                    B=</a:t>
                </a:r>
                <a14:m>
                  <m:oMath xmlns:m="http://schemas.openxmlformats.org/officeDocument/2006/math">
                    <m:r>
                      <m:rPr>
                        <m:nor/>
                      </m:rPr>
                      <a:rPr lang="en-US" dirty="0">
                        <a:cs typeface="Times New Roman" panose="02020603050405020304" pitchFamily="18" charset="0"/>
                      </a:rPr>
                      <m:t>= </m:t>
                    </m:r>
                    <m:d>
                      <m:dPr>
                        <m:begChr m:val="["/>
                        <m:endChr m:val="]"/>
                        <m:ctrlPr>
                          <a:rPr lang="en-US" i="1">
                            <a:solidFill>
                              <a:srgbClr val="836967"/>
                            </a:solidFill>
                            <a:latin typeface="Cambria Math" panose="02040503050406030204" pitchFamily="18" charset="0"/>
                          </a:rPr>
                        </m:ctrlPr>
                      </m:dPr>
                      <m:e>
                        <m:m>
                          <m:mPr>
                            <m:plcHide m:val="on"/>
                            <m:mcs>
                              <m:mc>
                                <m:mcPr>
                                  <m:count m:val="3"/>
                                  <m:mcJc m:val="center"/>
                                </m:mcPr>
                              </m:mc>
                            </m:mcs>
                            <m:ctrlPr>
                              <a:rPr lang="en-US" i="1">
                                <a:solidFill>
                                  <a:srgbClr val="836967"/>
                                </a:solidFill>
                                <a:latin typeface="Cambria Math" panose="02040503050406030204" pitchFamily="18" charset="0"/>
                              </a:rPr>
                            </m:ctrlPr>
                          </m:mPr>
                          <m:mr>
                            <m:e>
                              <m:r>
                                <a:rPr lang="en-IN" i="1">
                                  <a:solidFill>
                                    <a:srgbClr val="836967"/>
                                  </a:solidFill>
                                  <a:latin typeface="Cambria Math" panose="02040503050406030204" pitchFamily="18" charset="0"/>
                                </a:rPr>
                                <m:t>1</m:t>
                              </m:r>
                              <m:r>
                                <a:rPr lang="en-IN" b="0" i="1" smtClean="0">
                                  <a:solidFill>
                                    <a:srgbClr val="836967"/>
                                  </a:solidFill>
                                  <a:latin typeface="Cambria Math" panose="02040503050406030204" pitchFamily="18" charset="0"/>
                                </a:rPr>
                                <m:t>0</m:t>
                              </m:r>
                            </m:e>
                            <m:e>
                              <m:r>
                                <a:rPr lang="en-US" i="1">
                                  <a:latin typeface="Cambria Math" panose="02040503050406030204" pitchFamily="18" charset="0"/>
                                </a:rPr>
                                <m:t>2</m:t>
                              </m:r>
                              <m:r>
                                <a:rPr lang="en-IN" b="0" i="1" smtClean="0">
                                  <a:latin typeface="Cambria Math" panose="02040503050406030204" pitchFamily="18" charset="0"/>
                                </a:rPr>
                                <m:t>0</m:t>
                              </m:r>
                            </m:e>
                            <m:e>
                              <m:r>
                                <a:rPr lang="en-US" i="1">
                                  <a:latin typeface="Cambria Math" panose="02040503050406030204" pitchFamily="18" charset="0"/>
                                </a:rPr>
                                <m:t>3</m:t>
                              </m:r>
                              <m:r>
                                <a:rPr lang="en-IN" b="0" i="1" smtClean="0">
                                  <a:latin typeface="Cambria Math" panose="02040503050406030204" pitchFamily="18" charset="0"/>
                                </a:rPr>
                                <m:t>0</m:t>
                              </m:r>
                            </m:e>
                          </m:mr>
                          <m:mr>
                            <m:e>
                              <m:r>
                                <a:rPr lang="en-US" i="1">
                                  <a:latin typeface="Cambria Math" panose="02040503050406030204" pitchFamily="18" charset="0"/>
                                </a:rPr>
                                <m:t>4</m:t>
                              </m:r>
                              <m:r>
                                <a:rPr lang="en-IN" b="0" i="1" smtClean="0">
                                  <a:latin typeface="Cambria Math" panose="02040503050406030204" pitchFamily="18" charset="0"/>
                                </a:rPr>
                                <m:t>0</m:t>
                              </m:r>
                            </m:e>
                            <m:e>
                              <m:r>
                                <a:rPr lang="en-US" i="1">
                                  <a:latin typeface="Cambria Math" panose="02040503050406030204" pitchFamily="18" charset="0"/>
                                </a:rPr>
                                <m:t>5</m:t>
                              </m:r>
                              <m:r>
                                <a:rPr lang="en-IN" b="0" i="1" smtClean="0">
                                  <a:latin typeface="Cambria Math" panose="02040503050406030204" pitchFamily="18" charset="0"/>
                                </a:rPr>
                                <m:t>0</m:t>
                              </m:r>
                            </m:e>
                            <m:e>
                              <m:r>
                                <a:rPr lang="en-US" i="1">
                                  <a:latin typeface="Cambria Math" panose="02040503050406030204" pitchFamily="18" charset="0"/>
                                </a:rPr>
                                <m:t>6</m:t>
                              </m:r>
                              <m:r>
                                <a:rPr lang="en-IN" b="0" i="1" smtClean="0">
                                  <a:latin typeface="Cambria Math" panose="02040503050406030204" pitchFamily="18" charset="0"/>
                                </a:rPr>
                                <m:t>0</m:t>
                              </m:r>
                            </m:e>
                          </m:mr>
                          <m:mr>
                            <m:e>
                              <m:r>
                                <a:rPr lang="en-US" i="1">
                                  <a:latin typeface="Cambria Math" panose="02040503050406030204" pitchFamily="18" charset="0"/>
                                </a:rPr>
                                <m:t>7</m:t>
                              </m:r>
                              <m:r>
                                <a:rPr lang="en-IN" b="0" i="1" smtClean="0">
                                  <a:latin typeface="Cambria Math" panose="02040503050406030204" pitchFamily="18" charset="0"/>
                                </a:rPr>
                                <m:t>0</m:t>
                              </m:r>
                            </m:e>
                            <m:e>
                              <m:r>
                                <a:rPr lang="en-US" i="1">
                                  <a:latin typeface="Cambria Math" panose="02040503050406030204" pitchFamily="18" charset="0"/>
                                </a:rPr>
                                <m:t>8</m:t>
                              </m:r>
                              <m:r>
                                <a:rPr lang="en-IN" b="0" i="1" smtClean="0">
                                  <a:latin typeface="Cambria Math" panose="02040503050406030204" pitchFamily="18" charset="0"/>
                                </a:rPr>
                                <m:t>0</m:t>
                              </m:r>
                            </m:e>
                            <m:e>
                              <m:r>
                                <a:rPr lang="en-US" i="1">
                                  <a:latin typeface="Cambria Math" panose="02040503050406030204" pitchFamily="18" charset="0"/>
                                </a:rPr>
                                <m:t>9</m:t>
                              </m:r>
                              <m:r>
                                <a:rPr lang="en-IN" b="0" i="1" smtClean="0">
                                  <a:latin typeface="Cambria Math" panose="02040503050406030204" pitchFamily="18" charset="0"/>
                                </a:rPr>
                                <m:t>0</m:t>
                              </m:r>
                            </m:e>
                          </m:mr>
                        </m:m>
                      </m:e>
                    </m:d>
                  </m:oMath>
                </a14:m>
                <a:endParaRPr lang="en-US" dirty="0">
                  <a:latin typeface="Times New Roman" panose="02020603050405020304" pitchFamily="18" charset="0"/>
                  <a:cs typeface="Times New Roman" panose="02020603050405020304" pitchFamily="18" charset="0"/>
                </a:endParaRPr>
              </a:p>
              <a:p>
                <a:pPr marL="0" indent="0" algn="just">
                  <a:buNone/>
                </a:pPr>
                <a:r>
                  <a:rPr lang="en-US" dirty="0"/>
                  <a:t>we have,</a:t>
                </a:r>
                <a:endParaRPr lang="en-US" dirty="0">
                  <a:latin typeface="Times New Roman" panose="02020603050405020304" pitchFamily="18" charset="0"/>
                  <a:cs typeface="Times New Roman" panose="02020603050405020304" pitchFamily="18" charset="0"/>
                </a:endParaRPr>
              </a:p>
              <a:p>
                <a:pPr marL="0" indent="0" algn="just">
                  <a:buNone/>
                </a:pPr>
                <a:r>
                  <a:rPr lang="en-US" dirty="0"/>
                  <a:t>&gt;&gt; C = A.*B</a:t>
                </a:r>
                <a:endParaRPr lang="en-US" dirty="0">
                  <a:latin typeface="Times New Roman" panose="02020603050405020304" pitchFamily="18" charset="0"/>
                  <a:cs typeface="Times New Roman" panose="02020603050405020304" pitchFamily="18" charset="0"/>
                </a:endParaRPr>
              </a:p>
              <a:p>
                <a:pPr marL="0" indent="0" algn="just">
                  <a:buNone/>
                </a:pPr>
                <a:endParaRPr lang="en-US" dirty="0">
                  <a:latin typeface="Times New Roman" panose="02020603050405020304" pitchFamily="18" charset="0"/>
                  <a:cs typeface="Times New Roman" panose="02020603050405020304" pitchFamily="18" charset="0"/>
                </a:endParaRPr>
              </a:p>
            </p:txBody>
          </p:sp>
        </mc:Choice>
        <mc:Fallback xmlns="">
          <p:sp>
            <p:nvSpPr>
              <p:cNvPr id="3" name="Content Placeholder 2">
                <a:extLst>
                  <a:ext uri="{FF2B5EF4-FFF2-40B4-BE49-F238E27FC236}">
                    <a16:creationId xmlns:a16="http://schemas.microsoft.com/office/drawing/2014/main" id="{5FA0C597-5F6E-A027-46C8-5010FDFE9959}"/>
                  </a:ext>
                </a:extLst>
              </p:cNvPr>
              <p:cNvSpPr>
                <a:spLocks noGrp="1" noRot="1" noChangeAspect="1" noMove="1" noResize="1" noEditPoints="1" noAdjustHandles="1" noChangeArrowheads="1" noChangeShapeType="1" noTextEdit="1"/>
              </p:cNvSpPr>
              <p:nvPr>
                <p:ph idx="1"/>
              </p:nvPr>
            </p:nvSpPr>
            <p:spPr>
              <a:blipFill>
                <a:blip r:embed="rId2"/>
                <a:stretch>
                  <a:fillRect l="-1217" t="-2241" r="-1159"/>
                </a:stretch>
              </a:blipFill>
            </p:spPr>
            <p:txBody>
              <a:bodyPr/>
              <a:lstStyle/>
              <a:p>
                <a:r>
                  <a:rPr lang="en-US">
                    <a:noFill/>
                  </a:rPr>
                  <a:t> </a:t>
                </a:r>
              </a:p>
            </p:txBody>
          </p:sp>
        </mc:Fallback>
      </mc:AlternateContent>
    </p:spTree>
    <p:extLst>
      <p:ext uri="{BB962C8B-B14F-4D97-AF65-F5344CB8AC3E}">
        <p14:creationId xmlns:p14="http://schemas.microsoft.com/office/powerpoint/2010/main" val="164760707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2E535-8D3D-2B57-BFE9-6545247BA705}"/>
              </a:ext>
            </a:extLst>
          </p:cNvPr>
          <p:cNvSpPr>
            <a:spLocks noGrp="1"/>
          </p:cNvSpPr>
          <p:nvPr>
            <p:ph type="title"/>
          </p:nvPr>
        </p:nvSpPr>
        <p:spPr/>
        <p:txBody>
          <a:bodyPr/>
          <a:lstStyle/>
          <a:p>
            <a:r>
              <a:rPr lang="en-IN" dirty="0">
                <a:solidFill>
                  <a:srgbClr val="00B0F0"/>
                </a:solidFill>
                <a:latin typeface="Times New Roman" panose="02020603050405020304" pitchFamily="18" charset="0"/>
                <a:cs typeface="Times New Roman" panose="02020603050405020304" pitchFamily="18" charset="0"/>
              </a:rPr>
              <a:t>Continuation</a:t>
            </a:r>
            <a:endParaRPr lang="en-US" dirty="0"/>
          </a:p>
        </p:txBody>
      </p:sp>
      <p:sp>
        <p:nvSpPr>
          <p:cNvPr id="3" name="Content Placeholder 2">
            <a:extLst>
              <a:ext uri="{FF2B5EF4-FFF2-40B4-BE49-F238E27FC236}">
                <a16:creationId xmlns:a16="http://schemas.microsoft.com/office/drawing/2014/main" id="{67370124-EAF3-BE00-6F4B-C1D05E9ED071}"/>
              </a:ext>
            </a:extLst>
          </p:cNvPr>
          <p:cNvSpPr>
            <a:spLocks noGrp="1"/>
          </p:cNvSpPr>
          <p:nvPr>
            <p:ph idx="1"/>
          </p:nvPr>
        </p:nvSpPr>
        <p:spPr/>
        <p:txBody>
          <a:bodyPr/>
          <a:lstStyle/>
          <a:p>
            <a:pPr marL="0" indent="0">
              <a:buNone/>
            </a:pPr>
            <a:r>
              <a:rPr lang="en-US" dirty="0"/>
              <a:t>C =</a:t>
            </a:r>
          </a:p>
          <a:p>
            <a:pPr marL="0" indent="0">
              <a:buNone/>
            </a:pPr>
            <a:r>
              <a:rPr lang="en-US" dirty="0"/>
              <a:t>             10    40      90</a:t>
            </a:r>
          </a:p>
          <a:p>
            <a:pPr marL="0" indent="0">
              <a:buNone/>
            </a:pPr>
            <a:r>
              <a:rPr lang="en-US" dirty="0"/>
              <a:t>            160   250   360</a:t>
            </a:r>
          </a:p>
          <a:p>
            <a:pPr marL="0" indent="0">
              <a:buNone/>
            </a:pPr>
            <a:r>
              <a:rPr lang="en-US" dirty="0"/>
              <a:t>            490   640   810</a:t>
            </a:r>
          </a:p>
          <a:p>
            <a:pPr marL="0" indent="0" algn="just">
              <a:buNone/>
            </a:pPr>
            <a:r>
              <a:rPr lang="en-IN" dirty="0">
                <a:latin typeface="Times New Roman" panose="02020603050405020304" pitchFamily="18" charset="0"/>
                <a:cs typeface="Times New Roman" panose="02020603050405020304" pitchFamily="18" charset="0"/>
              </a:rPr>
              <a:t>To raise a scalar to a power, we use for example the command 10^2. If we want the operation to be applied to each element of a matrix, we use .^2. For example, if we want to produce a new matrix whose elements are the square of the elements of the matrix A, we enter </a:t>
            </a:r>
          </a:p>
          <a:p>
            <a:pPr marL="0" indent="0" algn="just">
              <a:buNone/>
            </a:pPr>
            <a:r>
              <a:rPr lang="en-US" dirty="0"/>
              <a:t>&gt;&gt; A.^2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8805786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EB0FA1-9782-B3EB-1982-174ACCED2956}"/>
              </a:ext>
            </a:extLst>
          </p:cNvPr>
          <p:cNvSpPr>
            <a:spLocks noGrp="1"/>
          </p:cNvSpPr>
          <p:nvPr>
            <p:ph type="title"/>
          </p:nvPr>
        </p:nvSpPr>
        <p:spPr/>
        <p:txBody>
          <a:bodyPr/>
          <a:lstStyle/>
          <a:p>
            <a:r>
              <a:rPr lang="en-IN" dirty="0">
                <a:solidFill>
                  <a:srgbClr val="00B0F0"/>
                </a:solidFill>
                <a:latin typeface="Times New Roman" panose="02020603050405020304" pitchFamily="18" charset="0"/>
                <a:cs typeface="Times New Roman" panose="02020603050405020304" pitchFamily="18" charset="0"/>
              </a:rPr>
              <a:t>Continuation</a:t>
            </a:r>
            <a:endParaRPr lang="en-US"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84B632B3-FD9A-E8DE-EE6E-547E856FEA71}"/>
                  </a:ext>
                </a:extLst>
              </p:cNvPr>
              <p:cNvSpPr>
                <a:spLocks noGrp="1"/>
              </p:cNvSpPr>
              <p:nvPr>
                <p:ph idx="1"/>
              </p:nvPr>
            </p:nvSpPr>
            <p:spPr/>
            <p:txBody>
              <a:bodyPr>
                <a:normAutofit lnSpcReduction="10000"/>
              </a:bodyPr>
              <a:lstStyle/>
              <a:p>
                <a:pPr marL="0" indent="0">
                  <a:buNone/>
                </a:pPr>
                <a:r>
                  <a:rPr lang="fr-FR" dirty="0"/>
                  <a:t>ans =</a:t>
                </a:r>
              </a:p>
              <a:p>
                <a:pPr marL="0" indent="0">
                  <a:buNone/>
                </a:pPr>
                <a:r>
                  <a:rPr lang="fr-FR" dirty="0"/>
                  <a:t>                    1     4     9</a:t>
                </a:r>
              </a:p>
              <a:p>
                <a:pPr marL="0" indent="0">
                  <a:buNone/>
                </a:pPr>
                <a:r>
                  <a:rPr lang="fr-FR" dirty="0"/>
                  <a:t>                    16  25   36</a:t>
                </a:r>
              </a:p>
              <a:p>
                <a:pPr marL="0" indent="0">
                  <a:buNone/>
                </a:pPr>
                <a:r>
                  <a:rPr lang="fr-FR" dirty="0"/>
                  <a:t>                    49  64   81</a:t>
                </a:r>
              </a:p>
              <a:p>
                <a:pPr marL="0" indent="0" algn="just">
                  <a:buNone/>
                </a:pPr>
                <a:r>
                  <a:rPr lang="en-IN" dirty="0">
                    <a:latin typeface="Times New Roman" panose="02020603050405020304" pitchFamily="18" charset="0"/>
                    <a:cs typeface="Times New Roman" panose="02020603050405020304" pitchFamily="18" charset="0"/>
                  </a:rPr>
                  <a:t>The relations below summarize the above operations. To simplify, let’s consider two vectors U and V with elements U = [</a:t>
                </a:r>
                <a14:m>
                  <m:oMath xmlns:m="http://schemas.openxmlformats.org/officeDocument/2006/math">
                    <m:sSub>
                      <m:sSubPr>
                        <m:ctrlPr>
                          <a:rPr lang="en-IN" i="1" dirty="0" smtClean="0">
                            <a:latin typeface="Cambria Math" panose="02040503050406030204" pitchFamily="18" charset="0"/>
                            <a:cs typeface="Times New Roman" panose="02020603050405020304" pitchFamily="18" charset="0"/>
                          </a:rPr>
                        </m:ctrlPr>
                      </m:sSubPr>
                      <m:e>
                        <m:r>
                          <a:rPr lang="en-IN" b="0" i="1" dirty="0" smtClean="0">
                            <a:latin typeface="Cambria Math" panose="02040503050406030204" pitchFamily="18" charset="0"/>
                            <a:cs typeface="Times New Roman" panose="02020603050405020304" pitchFamily="18" charset="0"/>
                          </a:rPr>
                          <m:t>𝑢</m:t>
                        </m:r>
                      </m:e>
                      <m:sub>
                        <m:r>
                          <a:rPr lang="en-IN" b="0" i="1" dirty="0" smtClean="0">
                            <a:latin typeface="Cambria Math" panose="02040503050406030204" pitchFamily="18" charset="0"/>
                            <a:cs typeface="Times New Roman" panose="02020603050405020304" pitchFamily="18" charset="0"/>
                          </a:rPr>
                          <m:t>𝑖</m:t>
                        </m:r>
                      </m:sub>
                    </m:sSub>
                  </m:oMath>
                </a14:m>
                <a:r>
                  <a:rPr lang="en-IN" dirty="0">
                    <a:latin typeface="Times New Roman" panose="02020603050405020304" pitchFamily="18" charset="0"/>
                    <a:cs typeface="Times New Roman" panose="02020603050405020304" pitchFamily="18" charset="0"/>
                  </a:rPr>
                  <a:t>] and V = </a:t>
                </a:r>
                <a14:m>
                  <m:oMath xmlns:m="http://schemas.openxmlformats.org/officeDocument/2006/math">
                    <m:sSub>
                      <m:sSubPr>
                        <m:ctrlPr>
                          <a:rPr lang="en-IN" i="1" dirty="0">
                            <a:latin typeface="Cambria Math" panose="02040503050406030204" pitchFamily="18" charset="0"/>
                            <a:cs typeface="Times New Roman" panose="02020603050405020304" pitchFamily="18" charset="0"/>
                          </a:rPr>
                        </m:ctrlPr>
                      </m:sSubPr>
                      <m:e>
                        <m:r>
                          <a:rPr lang="en-IN" b="0" i="1" dirty="0" smtClean="0">
                            <a:latin typeface="Cambria Math" panose="02040503050406030204" pitchFamily="18" charset="0"/>
                            <a:cs typeface="Times New Roman" panose="02020603050405020304" pitchFamily="18" charset="0"/>
                          </a:rPr>
                          <m:t>[</m:t>
                        </m:r>
                        <m:r>
                          <a:rPr lang="en-IN" b="0" i="1" dirty="0" smtClean="0">
                            <a:latin typeface="Cambria Math" panose="02040503050406030204" pitchFamily="18" charset="0"/>
                            <a:cs typeface="Times New Roman" panose="02020603050405020304" pitchFamily="18" charset="0"/>
                          </a:rPr>
                          <m:t>𝑣</m:t>
                        </m:r>
                      </m:e>
                      <m:sub>
                        <m:r>
                          <a:rPr lang="en-IN" i="1" dirty="0">
                            <a:latin typeface="Cambria Math" panose="02040503050406030204" pitchFamily="18" charset="0"/>
                            <a:cs typeface="Times New Roman" panose="02020603050405020304" pitchFamily="18" charset="0"/>
                          </a:rPr>
                          <m:t>𝑖</m:t>
                        </m:r>
                      </m:sub>
                    </m:sSub>
                  </m:oMath>
                </a14:m>
                <a:r>
                  <a:rPr lang="en-IN" dirty="0">
                    <a:latin typeface="Times New Roman" panose="02020603050405020304" pitchFamily="18" charset="0"/>
                    <a:cs typeface="Times New Roman" panose="02020603050405020304" pitchFamily="18" charset="0"/>
                  </a:rPr>
                  <a:t>]. </a:t>
                </a:r>
              </a:p>
              <a:p>
                <a:pPr marL="0" indent="0" algn="just">
                  <a:buNone/>
                </a:pPr>
                <a:r>
                  <a:rPr lang="es-ES" dirty="0"/>
                  <a:t>U. ∗ V  produces [</a:t>
                </a:r>
                <a14:m>
                  <m:oMath xmlns:m="http://schemas.openxmlformats.org/officeDocument/2006/math">
                    <m:sSub>
                      <m:sSubPr>
                        <m:ctrlPr>
                          <a:rPr lang="es-ES" i="1" dirty="0" smtClean="0">
                            <a:latin typeface="Cambria Math" panose="02040503050406030204" pitchFamily="18" charset="0"/>
                          </a:rPr>
                        </m:ctrlPr>
                      </m:sSubPr>
                      <m:e>
                        <m:r>
                          <a:rPr lang="en-IN" b="0" i="1" dirty="0" smtClean="0">
                            <a:latin typeface="Cambria Math" panose="02040503050406030204" pitchFamily="18" charset="0"/>
                          </a:rPr>
                          <m:t>𝑢</m:t>
                        </m:r>
                      </m:e>
                      <m:sub>
                        <m:r>
                          <a:rPr lang="en-IN" b="0" i="1" dirty="0" smtClean="0">
                            <a:latin typeface="Cambria Math" panose="02040503050406030204" pitchFamily="18" charset="0"/>
                          </a:rPr>
                          <m:t>1</m:t>
                        </m:r>
                      </m:sub>
                    </m:sSub>
                    <m:sSub>
                      <m:sSubPr>
                        <m:ctrlPr>
                          <a:rPr lang="es-ES" i="1" dirty="0" smtClean="0">
                            <a:latin typeface="Cambria Math" panose="02040503050406030204" pitchFamily="18" charset="0"/>
                          </a:rPr>
                        </m:ctrlPr>
                      </m:sSubPr>
                      <m:e>
                        <m:r>
                          <a:rPr lang="en-IN" b="0" i="1" dirty="0" smtClean="0">
                            <a:latin typeface="Cambria Math" panose="02040503050406030204" pitchFamily="18" charset="0"/>
                          </a:rPr>
                          <m:t>𝑣</m:t>
                        </m:r>
                      </m:e>
                      <m:sub>
                        <m:r>
                          <a:rPr lang="en-IN" b="0" i="1" dirty="0" smtClean="0">
                            <a:latin typeface="Cambria Math" panose="02040503050406030204" pitchFamily="18" charset="0"/>
                          </a:rPr>
                          <m:t>1</m:t>
                        </m:r>
                      </m:sub>
                    </m:sSub>
                  </m:oMath>
                </a14:m>
                <a:r>
                  <a:rPr lang="es-ES" dirty="0"/>
                  <a:t>  </a:t>
                </a:r>
                <a14:m>
                  <m:oMath xmlns:m="http://schemas.openxmlformats.org/officeDocument/2006/math">
                    <m:sSub>
                      <m:sSubPr>
                        <m:ctrlPr>
                          <a:rPr lang="es-ES" i="1" dirty="0">
                            <a:latin typeface="Cambria Math" panose="02040503050406030204" pitchFamily="18" charset="0"/>
                          </a:rPr>
                        </m:ctrlPr>
                      </m:sSubPr>
                      <m:e>
                        <m:r>
                          <a:rPr lang="en-IN" i="1" dirty="0">
                            <a:latin typeface="Cambria Math" panose="02040503050406030204" pitchFamily="18" charset="0"/>
                          </a:rPr>
                          <m:t>𝑢</m:t>
                        </m:r>
                      </m:e>
                      <m:sub>
                        <m:r>
                          <a:rPr lang="en-IN" b="0" i="1" dirty="0" smtClean="0">
                            <a:latin typeface="Cambria Math" panose="02040503050406030204" pitchFamily="18" charset="0"/>
                          </a:rPr>
                          <m:t>2</m:t>
                        </m:r>
                      </m:sub>
                    </m:sSub>
                    <m:sSub>
                      <m:sSubPr>
                        <m:ctrlPr>
                          <a:rPr lang="es-ES" i="1" dirty="0">
                            <a:latin typeface="Cambria Math" panose="02040503050406030204" pitchFamily="18" charset="0"/>
                          </a:rPr>
                        </m:ctrlPr>
                      </m:sSubPr>
                      <m:e>
                        <m:r>
                          <a:rPr lang="en-IN" i="1" dirty="0">
                            <a:latin typeface="Cambria Math" panose="02040503050406030204" pitchFamily="18" charset="0"/>
                          </a:rPr>
                          <m:t>𝑣</m:t>
                        </m:r>
                      </m:e>
                      <m:sub>
                        <m:r>
                          <a:rPr lang="en-IN" b="0" i="1" dirty="0" smtClean="0">
                            <a:latin typeface="Cambria Math" panose="02040503050406030204" pitchFamily="18" charset="0"/>
                          </a:rPr>
                          <m:t>2 </m:t>
                        </m:r>
                      </m:sub>
                    </m:sSub>
                  </m:oMath>
                </a14:m>
                <a:r>
                  <a:rPr lang="es-ES" dirty="0"/>
                  <a:t>. . . </a:t>
                </a:r>
                <a14:m>
                  <m:oMath xmlns:m="http://schemas.openxmlformats.org/officeDocument/2006/math">
                    <m:sSub>
                      <m:sSubPr>
                        <m:ctrlPr>
                          <a:rPr lang="es-ES" i="1" dirty="0">
                            <a:latin typeface="Cambria Math" panose="02040503050406030204" pitchFamily="18" charset="0"/>
                          </a:rPr>
                        </m:ctrlPr>
                      </m:sSubPr>
                      <m:e>
                        <m:r>
                          <a:rPr lang="en-IN" i="1" dirty="0">
                            <a:latin typeface="Cambria Math" panose="02040503050406030204" pitchFamily="18" charset="0"/>
                          </a:rPr>
                          <m:t>𝑢</m:t>
                        </m:r>
                      </m:e>
                      <m:sub>
                        <m:r>
                          <a:rPr lang="en-IN" b="0" i="1" dirty="0" smtClean="0">
                            <a:latin typeface="Cambria Math" panose="02040503050406030204" pitchFamily="18" charset="0"/>
                          </a:rPr>
                          <m:t>𝑛</m:t>
                        </m:r>
                      </m:sub>
                    </m:sSub>
                    <m:sSub>
                      <m:sSubPr>
                        <m:ctrlPr>
                          <a:rPr lang="es-ES" i="1" dirty="0" smtClean="0">
                            <a:latin typeface="Cambria Math" panose="02040503050406030204" pitchFamily="18" charset="0"/>
                          </a:rPr>
                        </m:ctrlPr>
                      </m:sSubPr>
                      <m:e>
                        <m:r>
                          <a:rPr lang="en-IN" i="1" dirty="0">
                            <a:latin typeface="Cambria Math" panose="02040503050406030204" pitchFamily="18" charset="0"/>
                          </a:rPr>
                          <m:t>𝑣</m:t>
                        </m:r>
                      </m:e>
                      <m:sub>
                        <m:r>
                          <a:rPr lang="en-IN" b="0" i="1" dirty="0" smtClean="0">
                            <a:latin typeface="Cambria Math" panose="02040503050406030204" pitchFamily="18" charset="0"/>
                          </a:rPr>
                          <m:t>𝑛</m:t>
                        </m:r>
                      </m:sub>
                    </m:sSub>
                  </m:oMath>
                </a14:m>
                <a:r>
                  <a:rPr lang="es-ES" dirty="0"/>
                  <a:t> ]</a:t>
                </a:r>
              </a:p>
              <a:p>
                <a:pPr marL="0" indent="0" algn="just">
                  <a:buNone/>
                </a:pPr>
                <a:r>
                  <a:rPr lang="es-ES" dirty="0"/>
                  <a:t>U./V produces [</a:t>
                </a:r>
                <a14:m>
                  <m:oMath xmlns:m="http://schemas.openxmlformats.org/officeDocument/2006/math">
                    <m:sSub>
                      <m:sSubPr>
                        <m:ctrlPr>
                          <a:rPr lang="es-ES" i="1" dirty="0">
                            <a:latin typeface="Cambria Math" panose="02040503050406030204" pitchFamily="18" charset="0"/>
                          </a:rPr>
                        </m:ctrlPr>
                      </m:sSubPr>
                      <m:e>
                        <m:r>
                          <a:rPr lang="en-IN" i="1" dirty="0">
                            <a:latin typeface="Cambria Math" panose="02040503050406030204" pitchFamily="18" charset="0"/>
                          </a:rPr>
                          <m:t>𝑢</m:t>
                        </m:r>
                      </m:e>
                      <m:sub>
                        <m:r>
                          <a:rPr lang="en-IN" i="1" dirty="0">
                            <a:latin typeface="Cambria Math" panose="02040503050406030204" pitchFamily="18" charset="0"/>
                          </a:rPr>
                          <m:t>1</m:t>
                        </m:r>
                      </m:sub>
                    </m:sSub>
                  </m:oMath>
                </a14:m>
                <a:r>
                  <a:rPr lang="es-ES" dirty="0"/>
                  <a:t>/</a:t>
                </a:r>
                <a14:m>
                  <m:oMath xmlns:m="http://schemas.openxmlformats.org/officeDocument/2006/math">
                    <m:sSub>
                      <m:sSubPr>
                        <m:ctrlPr>
                          <a:rPr lang="es-ES" i="1" dirty="0" smtClean="0">
                            <a:latin typeface="Cambria Math" panose="02040503050406030204" pitchFamily="18" charset="0"/>
                          </a:rPr>
                        </m:ctrlPr>
                      </m:sSubPr>
                      <m:e>
                        <m:r>
                          <a:rPr lang="en-IN" b="0" i="1" dirty="0" smtClean="0">
                            <a:latin typeface="Cambria Math" panose="02040503050406030204" pitchFamily="18" charset="0"/>
                          </a:rPr>
                          <m:t>𝑣</m:t>
                        </m:r>
                      </m:e>
                      <m:sub>
                        <m:r>
                          <a:rPr lang="en-IN" b="0" i="1" dirty="0" smtClean="0">
                            <a:latin typeface="Cambria Math" panose="02040503050406030204" pitchFamily="18" charset="0"/>
                          </a:rPr>
                          <m:t>1</m:t>
                        </m:r>
                      </m:sub>
                    </m:sSub>
                  </m:oMath>
                </a14:m>
                <a:r>
                  <a:rPr lang="es-ES" dirty="0"/>
                  <a:t>  </a:t>
                </a:r>
                <a14:m>
                  <m:oMath xmlns:m="http://schemas.openxmlformats.org/officeDocument/2006/math">
                    <m:sSub>
                      <m:sSubPr>
                        <m:ctrlPr>
                          <a:rPr lang="es-ES" i="1" dirty="0">
                            <a:latin typeface="Cambria Math" panose="02040503050406030204" pitchFamily="18" charset="0"/>
                          </a:rPr>
                        </m:ctrlPr>
                      </m:sSubPr>
                      <m:e>
                        <m:r>
                          <a:rPr lang="en-IN" i="1" dirty="0">
                            <a:latin typeface="Cambria Math" panose="02040503050406030204" pitchFamily="18" charset="0"/>
                          </a:rPr>
                          <m:t>𝑢</m:t>
                        </m:r>
                      </m:e>
                      <m:sub>
                        <m:r>
                          <a:rPr lang="en-IN" i="1" dirty="0">
                            <a:latin typeface="Cambria Math" panose="02040503050406030204" pitchFamily="18" charset="0"/>
                          </a:rPr>
                          <m:t>2</m:t>
                        </m:r>
                      </m:sub>
                    </m:sSub>
                  </m:oMath>
                </a14:m>
                <a:r>
                  <a:rPr lang="es-ES" dirty="0"/>
                  <a:t>/</a:t>
                </a:r>
                <a14:m>
                  <m:oMath xmlns:m="http://schemas.openxmlformats.org/officeDocument/2006/math">
                    <m:sSub>
                      <m:sSubPr>
                        <m:ctrlPr>
                          <a:rPr lang="es-ES" i="1" dirty="0">
                            <a:latin typeface="Cambria Math" panose="02040503050406030204" pitchFamily="18" charset="0"/>
                          </a:rPr>
                        </m:ctrlPr>
                      </m:sSubPr>
                      <m:e>
                        <m:r>
                          <a:rPr lang="en-IN" i="1" dirty="0">
                            <a:latin typeface="Cambria Math" panose="02040503050406030204" pitchFamily="18" charset="0"/>
                          </a:rPr>
                          <m:t>𝑣</m:t>
                        </m:r>
                      </m:e>
                      <m:sub>
                        <m:r>
                          <a:rPr lang="en-IN" i="1" dirty="0">
                            <a:latin typeface="Cambria Math" panose="02040503050406030204" pitchFamily="18" charset="0"/>
                          </a:rPr>
                          <m:t>2 </m:t>
                        </m:r>
                      </m:sub>
                    </m:sSub>
                  </m:oMath>
                </a14:m>
                <a:r>
                  <a:rPr lang="es-ES" dirty="0"/>
                  <a:t> . . . </a:t>
                </a:r>
                <a14:m>
                  <m:oMath xmlns:m="http://schemas.openxmlformats.org/officeDocument/2006/math">
                    <m:sSub>
                      <m:sSubPr>
                        <m:ctrlPr>
                          <a:rPr lang="es-ES" i="1" dirty="0">
                            <a:latin typeface="Cambria Math" panose="02040503050406030204" pitchFamily="18" charset="0"/>
                          </a:rPr>
                        </m:ctrlPr>
                      </m:sSubPr>
                      <m:e>
                        <m:r>
                          <a:rPr lang="en-IN" i="1" dirty="0">
                            <a:latin typeface="Cambria Math" panose="02040503050406030204" pitchFamily="18" charset="0"/>
                          </a:rPr>
                          <m:t>𝑢</m:t>
                        </m:r>
                      </m:e>
                      <m:sub>
                        <m:r>
                          <a:rPr lang="en-IN" i="1" dirty="0">
                            <a:latin typeface="Cambria Math" panose="02040503050406030204" pitchFamily="18" charset="0"/>
                          </a:rPr>
                          <m:t>𝑛</m:t>
                        </m:r>
                      </m:sub>
                    </m:sSub>
                    <m:r>
                      <a:rPr lang="en-IN" i="1" dirty="0">
                        <a:latin typeface="Cambria Math" panose="02040503050406030204" pitchFamily="18" charset="0"/>
                      </a:rPr>
                      <m:t> </m:t>
                    </m:r>
                  </m:oMath>
                </a14:m>
                <a:r>
                  <a:rPr lang="es-ES" dirty="0"/>
                  <a:t>/</a:t>
                </a:r>
                <a14:m>
                  <m:oMath xmlns:m="http://schemas.openxmlformats.org/officeDocument/2006/math">
                    <m:sSub>
                      <m:sSubPr>
                        <m:ctrlPr>
                          <a:rPr lang="es-ES" i="1" dirty="0">
                            <a:latin typeface="Cambria Math" panose="02040503050406030204" pitchFamily="18" charset="0"/>
                          </a:rPr>
                        </m:ctrlPr>
                      </m:sSubPr>
                      <m:e>
                        <m:r>
                          <a:rPr lang="en-IN" i="1" dirty="0">
                            <a:latin typeface="Cambria Math" panose="02040503050406030204" pitchFamily="18" charset="0"/>
                          </a:rPr>
                          <m:t>𝑣</m:t>
                        </m:r>
                      </m:e>
                      <m:sub>
                        <m:r>
                          <a:rPr lang="en-IN" i="1" dirty="0">
                            <a:latin typeface="Cambria Math" panose="02040503050406030204" pitchFamily="18" charset="0"/>
                          </a:rPr>
                          <m:t>𝑛</m:t>
                        </m:r>
                      </m:sub>
                    </m:sSub>
                  </m:oMath>
                </a14:m>
                <a:r>
                  <a:rPr lang="es-ES" dirty="0"/>
                  <a:t>]</a:t>
                </a:r>
              </a:p>
              <a:p>
                <a:pPr marL="0" indent="0" algn="just">
                  <a:buNone/>
                </a:pPr>
                <a:r>
                  <a:rPr lang="es-ES" dirty="0"/>
                  <a:t>U.ˆV produces [</a:t>
                </a:r>
                <a14:m>
                  <m:oMath xmlns:m="http://schemas.openxmlformats.org/officeDocument/2006/math">
                    <m:sSup>
                      <m:sSupPr>
                        <m:ctrlPr>
                          <a:rPr lang="es-ES" i="1" dirty="0" smtClean="0">
                            <a:latin typeface="Cambria Math" panose="02040503050406030204" pitchFamily="18" charset="0"/>
                          </a:rPr>
                        </m:ctrlPr>
                      </m:sSupPr>
                      <m:e>
                        <m:sSub>
                          <m:sSubPr>
                            <m:ctrlPr>
                              <a:rPr lang="es-ES" i="1" dirty="0">
                                <a:latin typeface="Cambria Math" panose="02040503050406030204" pitchFamily="18" charset="0"/>
                              </a:rPr>
                            </m:ctrlPr>
                          </m:sSubPr>
                          <m:e>
                            <m:r>
                              <a:rPr lang="en-IN" i="1" dirty="0">
                                <a:latin typeface="Cambria Math" panose="02040503050406030204" pitchFamily="18" charset="0"/>
                              </a:rPr>
                              <m:t>𝑢</m:t>
                            </m:r>
                          </m:e>
                          <m:sub>
                            <m:r>
                              <a:rPr lang="en-IN" i="1" dirty="0">
                                <a:latin typeface="Cambria Math" panose="02040503050406030204" pitchFamily="18" charset="0"/>
                              </a:rPr>
                              <m:t>1</m:t>
                            </m:r>
                          </m:sub>
                        </m:sSub>
                      </m:e>
                      <m:sup>
                        <m:sSub>
                          <m:sSubPr>
                            <m:ctrlPr>
                              <a:rPr lang="es-ES" i="1" dirty="0">
                                <a:latin typeface="Cambria Math" panose="02040503050406030204" pitchFamily="18" charset="0"/>
                              </a:rPr>
                            </m:ctrlPr>
                          </m:sSubPr>
                          <m:e>
                            <m:r>
                              <a:rPr lang="en-IN" i="1" dirty="0">
                                <a:latin typeface="Cambria Math" panose="02040503050406030204" pitchFamily="18" charset="0"/>
                              </a:rPr>
                              <m:t>𝑣</m:t>
                            </m:r>
                          </m:e>
                          <m:sub>
                            <m:r>
                              <a:rPr lang="en-IN" i="1" dirty="0">
                                <a:latin typeface="Cambria Math" panose="02040503050406030204" pitchFamily="18" charset="0"/>
                              </a:rPr>
                              <m:t>1</m:t>
                            </m:r>
                          </m:sub>
                        </m:sSub>
                      </m:sup>
                    </m:sSup>
                  </m:oMath>
                </a14:m>
                <a:r>
                  <a:rPr lang="es-ES" dirty="0"/>
                  <a:t>      </a:t>
                </a:r>
                <a14:m>
                  <m:oMath xmlns:m="http://schemas.openxmlformats.org/officeDocument/2006/math">
                    <m:sSup>
                      <m:sSupPr>
                        <m:ctrlPr>
                          <a:rPr lang="es-ES" i="1" dirty="0" smtClean="0">
                            <a:latin typeface="Cambria Math" panose="02040503050406030204" pitchFamily="18" charset="0"/>
                          </a:rPr>
                        </m:ctrlPr>
                      </m:sSupPr>
                      <m:e>
                        <m:sSub>
                          <m:sSubPr>
                            <m:ctrlPr>
                              <a:rPr lang="es-ES" i="1" dirty="0">
                                <a:latin typeface="Cambria Math" panose="02040503050406030204" pitchFamily="18" charset="0"/>
                              </a:rPr>
                            </m:ctrlPr>
                          </m:sSubPr>
                          <m:e>
                            <m:r>
                              <a:rPr lang="en-IN" i="1" dirty="0">
                                <a:latin typeface="Cambria Math" panose="02040503050406030204" pitchFamily="18" charset="0"/>
                              </a:rPr>
                              <m:t>𝑢</m:t>
                            </m:r>
                          </m:e>
                          <m:sub>
                            <m:r>
                              <a:rPr lang="en-IN" i="1" dirty="0">
                                <a:latin typeface="Cambria Math" panose="02040503050406030204" pitchFamily="18" charset="0"/>
                              </a:rPr>
                              <m:t>2</m:t>
                            </m:r>
                          </m:sub>
                        </m:sSub>
                      </m:e>
                      <m:sup>
                        <m:sSub>
                          <m:sSubPr>
                            <m:ctrlPr>
                              <a:rPr lang="es-ES" i="1" dirty="0">
                                <a:latin typeface="Cambria Math" panose="02040503050406030204" pitchFamily="18" charset="0"/>
                              </a:rPr>
                            </m:ctrlPr>
                          </m:sSubPr>
                          <m:e>
                            <m:r>
                              <a:rPr lang="en-IN" i="1" dirty="0">
                                <a:latin typeface="Cambria Math" panose="02040503050406030204" pitchFamily="18" charset="0"/>
                              </a:rPr>
                              <m:t>𝑣</m:t>
                            </m:r>
                          </m:e>
                          <m:sub>
                            <m:r>
                              <a:rPr lang="en-IN" i="1" dirty="0">
                                <a:latin typeface="Cambria Math" panose="02040503050406030204" pitchFamily="18" charset="0"/>
                              </a:rPr>
                              <m:t>2 </m:t>
                            </m:r>
                          </m:sub>
                        </m:sSub>
                      </m:sup>
                    </m:sSup>
                  </m:oMath>
                </a14:m>
                <a:r>
                  <a:rPr lang="es-ES" dirty="0"/>
                  <a:t>. . . </a:t>
                </a:r>
                <a14:m>
                  <m:oMath xmlns:m="http://schemas.openxmlformats.org/officeDocument/2006/math">
                    <m:sSup>
                      <m:sSupPr>
                        <m:ctrlPr>
                          <a:rPr lang="es-ES" i="1" dirty="0" smtClean="0">
                            <a:latin typeface="Cambria Math" panose="02040503050406030204" pitchFamily="18" charset="0"/>
                          </a:rPr>
                        </m:ctrlPr>
                      </m:sSupPr>
                      <m:e>
                        <m:sSub>
                          <m:sSubPr>
                            <m:ctrlPr>
                              <a:rPr lang="es-ES" i="1" dirty="0">
                                <a:latin typeface="Cambria Math" panose="02040503050406030204" pitchFamily="18" charset="0"/>
                              </a:rPr>
                            </m:ctrlPr>
                          </m:sSubPr>
                          <m:e>
                            <m:r>
                              <a:rPr lang="en-IN" i="1" dirty="0">
                                <a:latin typeface="Cambria Math" panose="02040503050406030204" pitchFamily="18" charset="0"/>
                              </a:rPr>
                              <m:t>𝑢</m:t>
                            </m:r>
                          </m:e>
                          <m:sub>
                            <m:r>
                              <a:rPr lang="en-IN" i="1" dirty="0">
                                <a:latin typeface="Cambria Math" panose="02040503050406030204" pitchFamily="18" charset="0"/>
                              </a:rPr>
                              <m:t>𝑛</m:t>
                            </m:r>
                          </m:sub>
                        </m:sSub>
                      </m:e>
                      <m:sup>
                        <m:sSub>
                          <m:sSubPr>
                            <m:ctrlPr>
                              <a:rPr lang="es-ES" i="1" dirty="0">
                                <a:latin typeface="Cambria Math" panose="02040503050406030204" pitchFamily="18" charset="0"/>
                              </a:rPr>
                            </m:ctrlPr>
                          </m:sSubPr>
                          <m:e>
                            <m:r>
                              <a:rPr lang="en-IN" i="1" dirty="0">
                                <a:latin typeface="Cambria Math" panose="02040503050406030204" pitchFamily="18" charset="0"/>
                              </a:rPr>
                              <m:t>𝑣</m:t>
                            </m:r>
                          </m:e>
                          <m:sub>
                            <m:r>
                              <a:rPr lang="en-IN" i="1" dirty="0">
                                <a:latin typeface="Cambria Math" panose="02040503050406030204" pitchFamily="18" charset="0"/>
                              </a:rPr>
                              <m:t>𝑛</m:t>
                            </m:r>
                          </m:sub>
                        </m:sSub>
                      </m:sup>
                    </m:sSup>
                  </m:oMath>
                </a14:m>
                <a:r>
                  <a:rPr lang="es-ES" dirty="0"/>
                  <a:t>]</a:t>
                </a:r>
                <a:endParaRPr lang="fr-FR" dirty="0">
                  <a:latin typeface="Times New Roman" panose="02020603050405020304" pitchFamily="18" charset="0"/>
                  <a:cs typeface="Times New Roman" panose="02020603050405020304" pitchFamily="18" charset="0"/>
                </a:endParaRPr>
              </a:p>
              <a:p>
                <a:endParaRPr lang="en-US" dirty="0"/>
              </a:p>
            </p:txBody>
          </p:sp>
        </mc:Choice>
        <mc:Fallback xmlns="">
          <p:sp>
            <p:nvSpPr>
              <p:cNvPr id="3" name="Content Placeholder 2">
                <a:extLst>
                  <a:ext uri="{FF2B5EF4-FFF2-40B4-BE49-F238E27FC236}">
                    <a16:creationId xmlns:a16="http://schemas.microsoft.com/office/drawing/2014/main" id="{84B632B3-FD9A-E8DE-EE6E-547E856FEA71}"/>
                  </a:ext>
                </a:extLst>
              </p:cNvPr>
              <p:cNvSpPr>
                <a:spLocks noGrp="1" noRot="1" noChangeAspect="1" noMove="1" noResize="1" noEditPoints="1" noAdjustHandles="1" noChangeArrowheads="1" noChangeShapeType="1" noTextEdit="1"/>
              </p:cNvSpPr>
              <p:nvPr>
                <p:ph idx="1"/>
              </p:nvPr>
            </p:nvSpPr>
            <p:spPr>
              <a:blipFill>
                <a:blip r:embed="rId2"/>
                <a:stretch>
                  <a:fillRect l="-1217" t="-3081" r="-1159"/>
                </a:stretch>
              </a:blipFill>
            </p:spPr>
            <p:txBody>
              <a:bodyPr/>
              <a:lstStyle/>
              <a:p>
                <a:r>
                  <a:rPr lang="en-US">
                    <a:noFill/>
                  </a:rPr>
                  <a:t> </a:t>
                </a:r>
              </a:p>
            </p:txBody>
          </p:sp>
        </mc:Fallback>
      </mc:AlternateContent>
    </p:spTree>
    <p:extLst>
      <p:ext uri="{BB962C8B-B14F-4D97-AF65-F5344CB8AC3E}">
        <p14:creationId xmlns:p14="http://schemas.microsoft.com/office/powerpoint/2010/main" val="358305568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B3C4DD-6ECB-C5E6-194F-D6105C1EA438}"/>
              </a:ext>
            </a:extLst>
          </p:cNvPr>
          <p:cNvSpPr>
            <a:spLocks noGrp="1"/>
          </p:cNvSpPr>
          <p:nvPr>
            <p:ph type="title"/>
          </p:nvPr>
        </p:nvSpPr>
        <p:spPr/>
        <p:txBody>
          <a:bodyPr/>
          <a:lstStyle/>
          <a:p>
            <a:r>
              <a:rPr lang="en-IN" dirty="0">
                <a:solidFill>
                  <a:srgbClr val="00B0F0"/>
                </a:solidFill>
                <a:latin typeface="Times New Roman" panose="02020603050405020304" pitchFamily="18" charset="0"/>
                <a:cs typeface="Times New Roman" panose="02020603050405020304" pitchFamily="18" charset="0"/>
              </a:rPr>
              <a:t>Continuation</a:t>
            </a:r>
            <a:endParaRPr lang="en-US" dirty="0"/>
          </a:p>
        </p:txBody>
      </p:sp>
      <p:pic>
        <p:nvPicPr>
          <p:cNvPr id="5" name="Content Placeholder 4">
            <a:extLst>
              <a:ext uri="{FF2B5EF4-FFF2-40B4-BE49-F238E27FC236}">
                <a16:creationId xmlns:a16="http://schemas.microsoft.com/office/drawing/2014/main" id="{4CB5BDE2-C032-B62A-0986-C9C2C97ABB8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33767" y="1937981"/>
            <a:ext cx="8461612" cy="3794079"/>
          </a:xfrm>
        </p:spPr>
      </p:pic>
      <p:sp>
        <p:nvSpPr>
          <p:cNvPr id="6" name="TextBox 5">
            <a:extLst>
              <a:ext uri="{FF2B5EF4-FFF2-40B4-BE49-F238E27FC236}">
                <a16:creationId xmlns:a16="http://schemas.microsoft.com/office/drawing/2014/main" id="{8841F365-0CE7-43C4-BF33-50C89BD9E077}"/>
              </a:ext>
            </a:extLst>
          </p:cNvPr>
          <p:cNvSpPr txBox="1"/>
          <p:nvPr/>
        </p:nvSpPr>
        <p:spPr>
          <a:xfrm>
            <a:off x="4094328" y="6059607"/>
            <a:ext cx="5445457" cy="369332"/>
          </a:xfrm>
          <a:prstGeom prst="rect">
            <a:avLst/>
          </a:prstGeom>
          <a:noFill/>
        </p:spPr>
        <p:txBody>
          <a:bodyPr wrap="square" rtlCol="0">
            <a:spAutoFit/>
          </a:bodyPr>
          <a:lstStyle/>
          <a:p>
            <a:r>
              <a:rPr lang="en-IN" dirty="0"/>
              <a:t>Table : Summary of matrix and array operations </a:t>
            </a:r>
            <a:endParaRPr lang="en-US" dirty="0"/>
          </a:p>
        </p:txBody>
      </p:sp>
    </p:spTree>
    <p:extLst>
      <p:ext uri="{BB962C8B-B14F-4D97-AF65-F5344CB8AC3E}">
        <p14:creationId xmlns:p14="http://schemas.microsoft.com/office/powerpoint/2010/main" val="31468888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4DBE50-289D-6505-5691-3B263874618E}"/>
              </a:ext>
            </a:extLst>
          </p:cNvPr>
          <p:cNvSpPr>
            <a:spLocks noGrp="1"/>
          </p:cNvSpPr>
          <p:nvPr>
            <p:ph type="title"/>
          </p:nvPr>
        </p:nvSpPr>
        <p:spPr/>
        <p:txBody>
          <a:bodyPr/>
          <a:lstStyle/>
          <a:p>
            <a:r>
              <a:rPr lang="en-IN" dirty="0">
                <a:solidFill>
                  <a:srgbClr val="00B0F0"/>
                </a:solidFill>
                <a:latin typeface="Times New Roman" panose="02020603050405020304" pitchFamily="18" charset="0"/>
                <a:cs typeface="Times New Roman" panose="02020603050405020304" pitchFamily="18" charset="0"/>
              </a:rPr>
              <a:t>Continuation</a:t>
            </a:r>
            <a:endParaRPr lang="en-US" dirty="0"/>
          </a:p>
        </p:txBody>
      </p:sp>
      <p:sp>
        <p:nvSpPr>
          <p:cNvPr id="3" name="Content Placeholder 2">
            <a:extLst>
              <a:ext uri="{FF2B5EF4-FFF2-40B4-BE49-F238E27FC236}">
                <a16:creationId xmlns:a16="http://schemas.microsoft.com/office/drawing/2014/main" id="{75CDFCAD-279E-E84B-18F9-7E2668858C2E}"/>
              </a:ext>
            </a:extLst>
          </p:cNvPr>
          <p:cNvSpPr>
            <a:spLocks noGrp="1"/>
          </p:cNvSpPr>
          <p:nvPr>
            <p:ph idx="1"/>
          </p:nvPr>
        </p:nvSpPr>
        <p:spPr/>
        <p:txBody>
          <a:bodyPr/>
          <a:lstStyle/>
          <a:p>
            <a:pPr marL="0" indent="0">
              <a:buNone/>
            </a:pPr>
            <a:r>
              <a:rPr lang="pl-PL" dirty="0"/>
              <a:t>w =</a:t>
            </a:r>
          </a:p>
          <a:p>
            <a:pPr marL="0" indent="0">
              <a:buNone/>
            </a:pPr>
            <a:r>
              <a:rPr lang="en-IN" dirty="0"/>
              <a:t>        </a:t>
            </a:r>
            <a:r>
              <a:rPr lang="pl-PL" dirty="0"/>
              <a:t>1</a:t>
            </a:r>
          </a:p>
          <a:p>
            <a:pPr marL="0" indent="0">
              <a:buNone/>
            </a:pPr>
            <a:r>
              <a:rPr lang="en-IN" dirty="0"/>
              <a:t>        </a:t>
            </a:r>
            <a:r>
              <a:rPr lang="pl-PL" dirty="0"/>
              <a:t>4</a:t>
            </a:r>
          </a:p>
          <a:p>
            <a:pPr marL="0" indent="0">
              <a:buNone/>
            </a:pPr>
            <a:r>
              <a:rPr lang="en-IN" dirty="0"/>
              <a:t>        </a:t>
            </a:r>
            <a:r>
              <a:rPr lang="pl-PL" dirty="0"/>
              <a:t>7</a:t>
            </a:r>
          </a:p>
          <a:p>
            <a:pPr marL="0" indent="0">
              <a:buNone/>
            </a:pPr>
            <a:r>
              <a:rPr lang="en-IN" dirty="0"/>
              <a:t>       </a:t>
            </a:r>
            <a:r>
              <a:rPr lang="pl-PL" dirty="0"/>
              <a:t>10</a:t>
            </a:r>
          </a:p>
          <a:p>
            <a:pPr marL="0" indent="0">
              <a:buNone/>
            </a:pPr>
            <a:r>
              <a:rPr lang="en-IN" dirty="0"/>
              <a:t>       </a:t>
            </a:r>
            <a:r>
              <a:rPr lang="pl-PL" dirty="0"/>
              <a:t>13</a:t>
            </a:r>
            <a:endParaRPr lang="en-IN" dirty="0"/>
          </a:p>
          <a:p>
            <a:pPr marL="0" indent="0" algn="just">
              <a:buNone/>
            </a:pPr>
            <a:r>
              <a:rPr lang="en-IN" dirty="0">
                <a:latin typeface="Times New Roman" panose="02020603050405020304" pitchFamily="18" charset="0"/>
                <a:cs typeface="Times New Roman" panose="02020603050405020304" pitchFamily="18" charset="0"/>
              </a:rPr>
              <a:t>On the other hand, a row vector is converted to a column vector using the transpose operator. The transpose operation is denoted by an apostrophe or a single quote (’).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7240518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E95311-E1A9-3DEF-5B01-299E2ADFE311}"/>
              </a:ext>
            </a:extLst>
          </p:cNvPr>
          <p:cNvSpPr>
            <a:spLocks noGrp="1"/>
          </p:cNvSpPr>
          <p:nvPr>
            <p:ph type="title"/>
          </p:nvPr>
        </p:nvSpPr>
        <p:spPr/>
        <p:txBody>
          <a:bodyPr/>
          <a:lstStyle/>
          <a:p>
            <a:r>
              <a:rPr lang="en-US" dirty="0">
                <a:solidFill>
                  <a:srgbClr val="00B0F0"/>
                </a:solidFill>
                <a:latin typeface="Times New Roman" panose="02020603050405020304" pitchFamily="18" charset="0"/>
                <a:cs typeface="Times New Roman" panose="02020603050405020304" pitchFamily="18" charset="0"/>
              </a:rPr>
              <a:t>Solving linear equations </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7994F140-624F-BBD0-C1B4-F9A49BB9FFF7}"/>
                  </a:ext>
                </a:extLst>
              </p:cNvPr>
              <p:cNvSpPr>
                <a:spLocks noGrp="1"/>
              </p:cNvSpPr>
              <p:nvPr>
                <p:ph idx="1"/>
              </p:nvPr>
            </p:nvSpPr>
            <p:spPr/>
            <p:txBody>
              <a:bodyPr>
                <a:normAutofit/>
              </a:bodyPr>
              <a:lstStyle/>
              <a:p>
                <a:pPr marL="0" indent="0" algn="just">
                  <a:buNone/>
                </a:pPr>
                <a:r>
                  <a:rPr lang="en-IN" sz="2400" dirty="0">
                    <a:latin typeface="Times New Roman" panose="02020603050405020304" pitchFamily="18" charset="0"/>
                    <a:cs typeface="Times New Roman" panose="02020603050405020304" pitchFamily="18" charset="0"/>
                  </a:rPr>
                  <a:t>One of the problems encountered most frequently in scientific computation is the solution of systems of simultaneous linear equations. With matrix notation, a system of simultaneous linear equations is written</a:t>
                </a:r>
              </a:p>
              <a:p>
                <a:pPr marL="0" indent="0" algn="just">
                  <a:buNone/>
                </a:pPr>
                <a:r>
                  <a:rPr lang="en-IN" sz="2400" dirty="0">
                    <a:latin typeface="Times New Roman" panose="02020603050405020304" pitchFamily="18" charset="0"/>
                    <a:cs typeface="Times New Roman" panose="02020603050405020304" pitchFamily="18" charset="0"/>
                  </a:rPr>
                  <a:t>                                                           </a:t>
                </a:r>
                <a:r>
                  <a:rPr lang="en-US" sz="2400" dirty="0"/>
                  <a:t>Ax = b</a:t>
                </a:r>
              </a:p>
              <a:p>
                <a:pPr marL="0" indent="0" algn="just">
                  <a:buNone/>
                </a:pPr>
                <a:r>
                  <a:rPr lang="en-IN" sz="2400" dirty="0">
                    <a:latin typeface="Times New Roman" panose="02020603050405020304" pitchFamily="18" charset="0"/>
                    <a:cs typeface="Times New Roman" panose="02020603050405020304" pitchFamily="18" charset="0"/>
                  </a:rPr>
                  <a:t>where there are as many equations as unknown. A is a given square matrix of order n, b is a given column vector of n components, and x is an unknown column vector of n components.</a:t>
                </a:r>
              </a:p>
              <a:p>
                <a:pPr marL="0" indent="0" algn="just">
                  <a:buNone/>
                </a:pPr>
                <a:r>
                  <a:rPr lang="en-IN" sz="2400" dirty="0">
                    <a:latin typeface="Times New Roman" panose="02020603050405020304" pitchFamily="18" charset="0"/>
                    <a:cs typeface="Times New Roman" panose="02020603050405020304" pitchFamily="18" charset="0"/>
                  </a:rPr>
                  <a:t>In linear algebra we learn that the solution to Ax = b can be written as x = </a:t>
                </a:r>
                <a14:m>
                  <m:oMath xmlns:m="http://schemas.openxmlformats.org/officeDocument/2006/math">
                    <m:sSup>
                      <m:sSupPr>
                        <m:ctrlPr>
                          <a:rPr lang="en-IN" sz="2400" i="1" dirty="0">
                            <a:latin typeface="Cambria Math" panose="02040503050406030204" pitchFamily="18" charset="0"/>
                            <a:cs typeface="Times New Roman" panose="02020603050405020304" pitchFamily="18" charset="0"/>
                          </a:rPr>
                        </m:ctrlPr>
                      </m:sSupPr>
                      <m:e>
                        <m:r>
                          <a:rPr lang="en-IN" sz="2400" i="1" dirty="0">
                            <a:latin typeface="Cambria Math" panose="02040503050406030204" pitchFamily="18" charset="0"/>
                            <a:cs typeface="Times New Roman" panose="02020603050405020304" pitchFamily="18" charset="0"/>
                          </a:rPr>
                          <m:t>𝐴</m:t>
                        </m:r>
                      </m:e>
                      <m:sup>
                        <m:r>
                          <a:rPr lang="en-IN" sz="2400" i="1" dirty="0">
                            <a:latin typeface="Cambria Math" panose="02040503050406030204" pitchFamily="18" charset="0"/>
                            <a:cs typeface="Times New Roman" panose="02020603050405020304" pitchFamily="18" charset="0"/>
                          </a:rPr>
                          <m:t>−1</m:t>
                        </m:r>
                      </m:sup>
                    </m:sSup>
                    <m:r>
                      <a:rPr lang="en-IN" sz="2400" i="1" dirty="0">
                        <a:latin typeface="Cambria Math" panose="02040503050406030204" pitchFamily="18" charset="0"/>
                        <a:cs typeface="Times New Roman" panose="02020603050405020304" pitchFamily="18" charset="0"/>
                      </a:rPr>
                      <m:t> </m:t>
                    </m:r>
                  </m:oMath>
                </a14:m>
                <a:r>
                  <a:rPr lang="en-IN" sz="2400" dirty="0">
                    <a:latin typeface="Times New Roman" panose="02020603050405020304" pitchFamily="18" charset="0"/>
                    <a:cs typeface="Times New Roman" panose="02020603050405020304" pitchFamily="18" charset="0"/>
                  </a:rPr>
                  <a:t>b, where</a:t>
                </a:r>
                <a14:m>
                  <m:oMath xmlns:m="http://schemas.openxmlformats.org/officeDocument/2006/math">
                    <m:sSup>
                      <m:sSupPr>
                        <m:ctrlPr>
                          <a:rPr lang="en-IN" sz="2400" i="1" dirty="0" smtClean="0">
                            <a:latin typeface="Cambria Math" panose="02040503050406030204" pitchFamily="18" charset="0"/>
                            <a:cs typeface="Times New Roman" panose="02020603050405020304" pitchFamily="18" charset="0"/>
                          </a:rPr>
                        </m:ctrlPr>
                      </m:sSupPr>
                      <m:e>
                        <m:r>
                          <a:rPr lang="en-IN" sz="2400" b="0" i="1" dirty="0" smtClean="0">
                            <a:latin typeface="Cambria Math" panose="02040503050406030204" pitchFamily="18" charset="0"/>
                            <a:cs typeface="Times New Roman" panose="02020603050405020304" pitchFamily="18" charset="0"/>
                          </a:rPr>
                          <m:t>𝐴</m:t>
                        </m:r>
                      </m:e>
                      <m:sup>
                        <m:r>
                          <a:rPr lang="en-IN" sz="2400" b="0" i="1" dirty="0" smtClean="0">
                            <a:latin typeface="Cambria Math" panose="02040503050406030204" pitchFamily="18" charset="0"/>
                            <a:cs typeface="Times New Roman" panose="02020603050405020304" pitchFamily="18" charset="0"/>
                          </a:rPr>
                          <m:t>−1</m:t>
                        </m:r>
                      </m:sup>
                    </m:sSup>
                    <m:r>
                      <a:rPr lang="en-IN" sz="2400" i="1" dirty="0" smtClean="0">
                        <a:latin typeface="Cambria Math" panose="02040503050406030204" pitchFamily="18" charset="0"/>
                        <a:cs typeface="Times New Roman" panose="02020603050405020304" pitchFamily="18" charset="0"/>
                      </a:rPr>
                      <m:t>  </m:t>
                    </m:r>
                  </m:oMath>
                </a14:m>
                <a:r>
                  <a:rPr lang="en-IN" sz="2400" dirty="0">
                    <a:latin typeface="Times New Roman" panose="02020603050405020304" pitchFamily="18" charset="0"/>
                    <a:cs typeface="Times New Roman" panose="02020603050405020304" pitchFamily="18" charset="0"/>
                  </a:rPr>
                  <a:t>is the inverse of A. </a:t>
                </a:r>
              </a:p>
              <a:p>
                <a:pPr marL="0" indent="0" algn="just">
                  <a:buNone/>
                </a:pPr>
                <a:r>
                  <a:rPr lang="en-IN" sz="2400" dirty="0">
                    <a:latin typeface="Times New Roman" panose="02020603050405020304" pitchFamily="18" charset="0"/>
                    <a:cs typeface="Times New Roman" panose="02020603050405020304" pitchFamily="18" charset="0"/>
                  </a:rPr>
                  <a:t>For example, consider the following system of linear equations</a:t>
                </a:r>
                <a:endParaRPr lang="en-US" sz="2400" dirty="0">
                  <a:latin typeface="Times New Roman" panose="02020603050405020304" pitchFamily="18" charset="0"/>
                  <a:cs typeface="Times New Roman" panose="02020603050405020304" pitchFamily="18" charset="0"/>
                </a:endParaRPr>
              </a:p>
            </p:txBody>
          </p:sp>
        </mc:Choice>
        <mc:Fallback xmlns="">
          <p:sp>
            <p:nvSpPr>
              <p:cNvPr id="3" name="Content Placeholder 2">
                <a:extLst>
                  <a:ext uri="{FF2B5EF4-FFF2-40B4-BE49-F238E27FC236}">
                    <a16:creationId xmlns:a16="http://schemas.microsoft.com/office/drawing/2014/main" id="{7994F140-624F-BBD0-C1B4-F9A49BB9FFF7}"/>
                  </a:ext>
                </a:extLst>
              </p:cNvPr>
              <p:cNvSpPr>
                <a:spLocks noGrp="1" noRot="1" noChangeAspect="1" noMove="1" noResize="1" noEditPoints="1" noAdjustHandles="1" noChangeArrowheads="1" noChangeShapeType="1" noTextEdit="1"/>
              </p:cNvSpPr>
              <p:nvPr>
                <p:ph idx="1"/>
              </p:nvPr>
            </p:nvSpPr>
            <p:spPr>
              <a:blipFill>
                <a:blip r:embed="rId2"/>
                <a:stretch>
                  <a:fillRect l="-928" t="-1961" r="-870"/>
                </a:stretch>
              </a:blipFill>
            </p:spPr>
            <p:txBody>
              <a:bodyPr/>
              <a:lstStyle/>
              <a:p>
                <a:r>
                  <a:rPr lang="en-US">
                    <a:noFill/>
                  </a:rPr>
                  <a:t> </a:t>
                </a:r>
              </a:p>
            </p:txBody>
          </p:sp>
        </mc:Fallback>
      </mc:AlternateContent>
    </p:spTree>
    <p:extLst>
      <p:ext uri="{BB962C8B-B14F-4D97-AF65-F5344CB8AC3E}">
        <p14:creationId xmlns:p14="http://schemas.microsoft.com/office/powerpoint/2010/main" val="270018096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21B0F3-6B98-33C4-1CFF-E530372F8F09}"/>
              </a:ext>
            </a:extLst>
          </p:cNvPr>
          <p:cNvSpPr>
            <a:spLocks noGrp="1"/>
          </p:cNvSpPr>
          <p:nvPr>
            <p:ph type="title"/>
          </p:nvPr>
        </p:nvSpPr>
        <p:spPr/>
        <p:txBody>
          <a:bodyPr/>
          <a:lstStyle/>
          <a:p>
            <a:r>
              <a:rPr lang="en-IN" dirty="0">
                <a:solidFill>
                  <a:srgbClr val="00B0F0"/>
                </a:solidFill>
                <a:latin typeface="Times New Roman" panose="02020603050405020304" pitchFamily="18" charset="0"/>
                <a:cs typeface="Times New Roman" panose="02020603050405020304" pitchFamily="18" charset="0"/>
              </a:rPr>
              <a:t>Continuation</a:t>
            </a:r>
            <a:endParaRPr lang="en-US"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AF346E00-B027-34DB-22BE-AE138506F3B3}"/>
                  </a:ext>
                </a:extLst>
              </p:cNvPr>
              <p:cNvSpPr>
                <a:spLocks noGrp="1"/>
              </p:cNvSpPr>
              <p:nvPr>
                <p:ph idx="1"/>
              </p:nvPr>
            </p:nvSpPr>
            <p:spPr/>
            <p:txBody>
              <a:bodyPr>
                <a:normAutofit lnSpcReduction="10000"/>
              </a:bodyPr>
              <a:lstStyle/>
              <a:p>
                <a:pPr marL="0" indent="0">
                  <a:buNone/>
                </a:pPr>
                <a14:m>
                  <m:oMathPara xmlns:m="http://schemas.openxmlformats.org/officeDocument/2006/math">
                    <m:oMathParaPr>
                      <m:jc m:val="center"/>
                    </m:oMathParaPr>
                    <m:oMath xmlns:m="http://schemas.openxmlformats.org/officeDocument/2006/math">
                      <m:d>
                        <m:dPr>
                          <m:begChr m:val="{"/>
                          <m:endChr m:val=""/>
                          <m:ctrlPr>
                            <a:rPr lang="en-US" i="1" smtClean="0">
                              <a:latin typeface="Cambria Math" panose="02040503050406030204" pitchFamily="18" charset="0"/>
                            </a:rPr>
                          </m:ctrlPr>
                        </m:dPr>
                        <m:e>
                          <m:eqArr>
                            <m:eqArrPr>
                              <m:ctrlPr>
                                <a:rPr lang="en-US" i="1" smtClean="0">
                                  <a:latin typeface="Cambria Math" panose="02040503050406030204" pitchFamily="18" charset="0"/>
                                </a:rPr>
                              </m:ctrlPr>
                            </m:eqArrPr>
                            <m:e>
                              <m:r>
                                <a:rPr lang="en-IN" b="0" i="1" smtClean="0">
                                  <a:latin typeface="Cambria Math" panose="02040503050406030204" pitchFamily="18" charset="0"/>
                                </a:rPr>
                                <m:t>𝑥</m:t>
                              </m:r>
                              <m:r>
                                <a:rPr lang="en-IN" b="0" i="1" smtClean="0">
                                  <a:latin typeface="Cambria Math" panose="02040503050406030204" pitchFamily="18" charset="0"/>
                                </a:rPr>
                                <m:t>+2</m:t>
                              </m:r>
                              <m:r>
                                <a:rPr lang="en-IN" b="0" i="1" smtClean="0">
                                  <a:latin typeface="Cambria Math" panose="02040503050406030204" pitchFamily="18" charset="0"/>
                                </a:rPr>
                                <m:t>𝑦</m:t>
                              </m:r>
                              <m:r>
                                <a:rPr lang="en-IN" b="0" i="1" smtClean="0">
                                  <a:latin typeface="Cambria Math" panose="02040503050406030204" pitchFamily="18" charset="0"/>
                                </a:rPr>
                                <m:t>+3</m:t>
                              </m:r>
                              <m:r>
                                <a:rPr lang="en-IN" b="0" i="1" smtClean="0">
                                  <a:latin typeface="Cambria Math" panose="02040503050406030204" pitchFamily="18" charset="0"/>
                                </a:rPr>
                                <m:t>𝑧</m:t>
                              </m:r>
                              <m:r>
                                <a:rPr lang="en-IN" b="0" i="1" smtClean="0">
                                  <a:latin typeface="Cambria Math" panose="02040503050406030204" pitchFamily="18" charset="0"/>
                                </a:rPr>
                                <m:t>=1</m:t>
                              </m:r>
                            </m:e>
                            <m:e>
                              <m:r>
                                <a:rPr lang="en-IN" b="0" i="1" smtClean="0">
                                  <a:latin typeface="Cambria Math" panose="02040503050406030204" pitchFamily="18" charset="0"/>
                                </a:rPr>
                                <m:t>4</m:t>
                              </m:r>
                              <m:r>
                                <a:rPr lang="en-IN" b="0" i="1" smtClean="0">
                                  <a:latin typeface="Cambria Math" panose="02040503050406030204" pitchFamily="18" charset="0"/>
                                </a:rPr>
                                <m:t>𝑥</m:t>
                              </m:r>
                              <m:r>
                                <a:rPr lang="en-IN" b="0" i="1" smtClean="0">
                                  <a:latin typeface="Cambria Math" panose="02040503050406030204" pitchFamily="18" charset="0"/>
                                </a:rPr>
                                <m:t>+5</m:t>
                              </m:r>
                              <m:r>
                                <a:rPr lang="en-IN" b="0" i="1" smtClean="0">
                                  <a:latin typeface="Cambria Math" panose="02040503050406030204" pitchFamily="18" charset="0"/>
                                </a:rPr>
                                <m:t>𝑦</m:t>
                              </m:r>
                              <m:r>
                                <a:rPr lang="en-IN" b="0" i="1" smtClean="0">
                                  <a:latin typeface="Cambria Math" panose="02040503050406030204" pitchFamily="18" charset="0"/>
                                </a:rPr>
                                <m:t>+6</m:t>
                              </m:r>
                              <m:r>
                                <a:rPr lang="en-IN" b="0" i="1" smtClean="0">
                                  <a:latin typeface="Cambria Math" panose="02040503050406030204" pitchFamily="18" charset="0"/>
                                </a:rPr>
                                <m:t>𝑧</m:t>
                              </m:r>
                              <m:r>
                                <a:rPr lang="en-IN" b="0" i="1" smtClean="0">
                                  <a:latin typeface="Cambria Math" panose="02040503050406030204" pitchFamily="18" charset="0"/>
                                </a:rPr>
                                <m:t>=1</m:t>
                              </m:r>
                            </m:e>
                            <m:e>
                              <m:r>
                                <a:rPr lang="en-IN" b="0" i="1" smtClean="0">
                                  <a:latin typeface="Cambria Math" panose="02040503050406030204" pitchFamily="18" charset="0"/>
                                </a:rPr>
                                <m:t>7</m:t>
                              </m:r>
                              <m:r>
                                <a:rPr lang="en-IN" b="0" i="1" smtClean="0">
                                  <a:latin typeface="Cambria Math" panose="02040503050406030204" pitchFamily="18" charset="0"/>
                                </a:rPr>
                                <m:t>𝑥</m:t>
                              </m:r>
                              <m:r>
                                <a:rPr lang="en-IN" b="0" i="1" smtClean="0">
                                  <a:latin typeface="Cambria Math" panose="02040503050406030204" pitchFamily="18" charset="0"/>
                                </a:rPr>
                                <m:t>+8</m:t>
                              </m:r>
                              <m:r>
                                <a:rPr lang="en-IN" b="0" i="1" smtClean="0">
                                  <a:latin typeface="Cambria Math" panose="02040503050406030204" pitchFamily="18" charset="0"/>
                                </a:rPr>
                                <m:t>𝑦</m:t>
                              </m:r>
                              <m:r>
                                <a:rPr lang="en-IN" b="0" i="1" smtClean="0">
                                  <a:latin typeface="Cambria Math" panose="02040503050406030204" pitchFamily="18" charset="0"/>
                                </a:rPr>
                                <m:t>       =1</m:t>
                              </m:r>
                            </m:e>
                          </m:eqArr>
                        </m:e>
                      </m:d>
                    </m:oMath>
                  </m:oMathPara>
                </a14:m>
                <a:endParaRPr lang="en-US" dirty="0"/>
              </a:p>
              <a:p>
                <a:pPr marL="0" indent="0">
                  <a:buNone/>
                </a:pPr>
                <a:r>
                  <a:rPr lang="en-IN" dirty="0">
                    <a:latin typeface="Times New Roman" panose="02020603050405020304" pitchFamily="18" charset="0"/>
                    <a:cs typeface="Times New Roman" panose="02020603050405020304" pitchFamily="18" charset="0"/>
                  </a:rPr>
                  <a:t>The coefficient matrix A is</a:t>
                </a:r>
              </a:p>
              <a:p>
                <a:pPr marL="0" indent="0">
                  <a:buNone/>
                </a:pPr>
                <a:endParaRPr lang="en-IN" dirty="0">
                  <a:latin typeface="Times New Roman" panose="02020603050405020304" pitchFamily="18" charset="0"/>
                  <a:cs typeface="Times New Roman" panose="02020603050405020304" pitchFamily="18" charset="0"/>
                </a:endParaRPr>
              </a:p>
              <a:p>
                <a:pPr marL="0" indent="0">
                  <a:buNone/>
                </a:pPr>
                <a:r>
                  <a:rPr lang="en-US" dirty="0">
                    <a:cs typeface="Times New Roman" panose="02020603050405020304" pitchFamily="18" charset="0"/>
                  </a:rPr>
                  <a:t>A= </a:t>
                </a:r>
                <a14:m>
                  <m:oMath xmlns:m="http://schemas.openxmlformats.org/officeDocument/2006/math">
                    <m:d>
                      <m:dPr>
                        <m:begChr m:val="["/>
                        <m:endChr m:val="]"/>
                        <m:ctrlPr>
                          <a:rPr lang="en-US" i="1" smtClean="0">
                            <a:solidFill>
                              <a:srgbClr val="836967"/>
                            </a:solidFill>
                            <a:latin typeface="Cambria Math" panose="02040503050406030204" pitchFamily="18" charset="0"/>
                          </a:rPr>
                        </m:ctrlPr>
                      </m:dPr>
                      <m:e>
                        <m:m>
                          <m:mPr>
                            <m:plcHide m:val="on"/>
                            <m:mcs>
                              <m:mc>
                                <m:mcPr>
                                  <m:count m:val="3"/>
                                  <m:mcJc m:val="center"/>
                                </m:mcPr>
                              </m:mc>
                            </m:mcs>
                            <m:ctrlPr>
                              <a:rPr lang="en-US" i="1" smtClean="0">
                                <a:solidFill>
                                  <a:srgbClr val="836967"/>
                                </a:solidFill>
                                <a:latin typeface="Cambria Math" panose="02040503050406030204" pitchFamily="18" charset="0"/>
                              </a:rPr>
                            </m:ctrlPr>
                          </m:mPr>
                          <m:mr>
                            <m:e>
                              <m:r>
                                <a:rPr lang="en-IN" i="1" smtClean="0">
                                  <a:solidFill>
                                    <a:srgbClr val="836967"/>
                                  </a:solidFill>
                                  <a:latin typeface="Cambria Math" panose="02040503050406030204" pitchFamily="18" charset="0"/>
                                </a:rPr>
                                <m:t>1</m:t>
                              </m:r>
                            </m:e>
                            <m:e>
                              <m:r>
                                <a:rPr lang="en-US" i="1" smtClean="0">
                                  <a:latin typeface="Cambria Math" panose="02040503050406030204" pitchFamily="18" charset="0"/>
                                </a:rPr>
                                <m:t>2</m:t>
                              </m:r>
                            </m:e>
                            <m:e>
                              <m:r>
                                <a:rPr lang="en-US" i="1" smtClean="0">
                                  <a:latin typeface="Cambria Math" panose="02040503050406030204" pitchFamily="18" charset="0"/>
                                </a:rPr>
                                <m:t>3</m:t>
                              </m:r>
                            </m:e>
                          </m:mr>
                          <m:mr>
                            <m:e>
                              <m:r>
                                <a:rPr lang="en-US" i="1" smtClean="0">
                                  <a:latin typeface="Cambria Math" panose="02040503050406030204" pitchFamily="18" charset="0"/>
                                </a:rPr>
                                <m:t>4</m:t>
                              </m:r>
                            </m:e>
                            <m:e>
                              <m:r>
                                <a:rPr lang="en-US" i="1" smtClean="0">
                                  <a:latin typeface="Cambria Math" panose="02040503050406030204" pitchFamily="18" charset="0"/>
                                </a:rPr>
                                <m:t>5</m:t>
                              </m:r>
                            </m:e>
                            <m:e>
                              <m:r>
                                <a:rPr lang="en-US" i="1" smtClean="0">
                                  <a:latin typeface="Cambria Math" panose="02040503050406030204" pitchFamily="18" charset="0"/>
                                </a:rPr>
                                <m:t>6</m:t>
                              </m:r>
                            </m:e>
                          </m:mr>
                          <m:mr>
                            <m:e>
                              <m:r>
                                <a:rPr lang="en-US" i="1" smtClean="0">
                                  <a:latin typeface="Cambria Math" panose="02040503050406030204" pitchFamily="18" charset="0"/>
                                </a:rPr>
                                <m:t>7</m:t>
                              </m:r>
                            </m:e>
                            <m:e>
                              <m:r>
                                <a:rPr lang="en-US" i="1" smtClean="0">
                                  <a:latin typeface="Cambria Math" panose="02040503050406030204" pitchFamily="18" charset="0"/>
                                </a:rPr>
                                <m:t>8</m:t>
                              </m:r>
                            </m:e>
                            <m:e>
                              <m:r>
                                <a:rPr lang="en-IN" b="0" i="1" smtClean="0">
                                  <a:latin typeface="Cambria Math" panose="02040503050406030204" pitchFamily="18" charset="0"/>
                                </a:rPr>
                                <m:t>0</m:t>
                              </m:r>
                            </m:e>
                          </m:mr>
                        </m:m>
                      </m:e>
                    </m:d>
                  </m:oMath>
                </a14:m>
                <a:r>
                  <a:rPr lang="en-IN" dirty="0">
                    <a:latin typeface="Times New Roman" panose="02020603050405020304" pitchFamily="18" charset="0"/>
                    <a:cs typeface="Times New Roman" panose="02020603050405020304" pitchFamily="18" charset="0"/>
                  </a:rPr>
                  <a:t>               </a:t>
                </a:r>
                <a:r>
                  <a:rPr lang="en-US" dirty="0"/>
                  <a:t>and the vector        b =</a:t>
                </a:r>
                <a14:m>
                  <m:oMath xmlns:m="http://schemas.openxmlformats.org/officeDocument/2006/math">
                    <m:d>
                      <m:dPr>
                        <m:begChr m:val="["/>
                        <m:endChr m:val="]"/>
                        <m:ctrlPr>
                          <a:rPr lang="en-US" i="1" smtClean="0">
                            <a:latin typeface="Cambria Math" panose="02040503050406030204" pitchFamily="18" charset="0"/>
                          </a:rPr>
                        </m:ctrlPr>
                      </m:dPr>
                      <m:e>
                        <m:eqArr>
                          <m:eqArrPr>
                            <m:ctrlPr>
                              <a:rPr lang="en-IN" b="0" i="1" smtClean="0">
                                <a:latin typeface="Cambria Math" panose="02040503050406030204" pitchFamily="18" charset="0"/>
                              </a:rPr>
                            </m:ctrlPr>
                          </m:eqArrPr>
                          <m:e>
                            <m:r>
                              <a:rPr lang="en-IN" b="0" i="1" smtClean="0">
                                <a:latin typeface="Cambria Math" panose="02040503050406030204" pitchFamily="18" charset="0"/>
                              </a:rPr>
                              <m:t>1</m:t>
                            </m:r>
                          </m:e>
                          <m:e>
                            <m:r>
                              <a:rPr lang="en-IN" b="0" i="1" smtClean="0">
                                <a:latin typeface="Cambria Math" panose="02040503050406030204" pitchFamily="18" charset="0"/>
                              </a:rPr>
                              <m:t>1</m:t>
                            </m:r>
                          </m:e>
                          <m:e>
                            <m:r>
                              <a:rPr lang="en-IN" b="0" i="1" smtClean="0">
                                <a:latin typeface="Cambria Math" panose="02040503050406030204" pitchFamily="18" charset="0"/>
                              </a:rPr>
                              <m:t>1</m:t>
                            </m:r>
                          </m:e>
                        </m:eqArr>
                      </m:e>
                    </m:d>
                  </m:oMath>
                </a14:m>
                <a:endParaRPr lang="en-IN" dirty="0"/>
              </a:p>
              <a:p>
                <a:pPr marL="0" indent="0" algn="just">
                  <a:buNone/>
                </a:pPr>
                <a:r>
                  <a:rPr lang="en-IN" dirty="0">
                    <a:latin typeface="Times New Roman" panose="02020603050405020304" pitchFamily="18" charset="0"/>
                    <a:cs typeface="Times New Roman" panose="02020603050405020304" pitchFamily="18" charset="0"/>
                  </a:rPr>
                  <a:t>With matrix notation, a system of simultaneous linear equations is written</a:t>
                </a:r>
                <a:endParaRPr lang="en-US" dirty="0">
                  <a:latin typeface="Times New Roman" panose="02020603050405020304" pitchFamily="18" charset="0"/>
                  <a:cs typeface="Times New Roman" panose="02020603050405020304" pitchFamily="18" charset="0"/>
                </a:endParaRPr>
              </a:p>
            </p:txBody>
          </p:sp>
        </mc:Choice>
        <mc:Fallback xmlns="">
          <p:sp>
            <p:nvSpPr>
              <p:cNvPr id="3" name="Content Placeholder 2">
                <a:extLst>
                  <a:ext uri="{FF2B5EF4-FFF2-40B4-BE49-F238E27FC236}">
                    <a16:creationId xmlns:a16="http://schemas.microsoft.com/office/drawing/2014/main" id="{AF346E00-B027-34DB-22BE-AE138506F3B3}"/>
                  </a:ext>
                </a:extLst>
              </p:cNvPr>
              <p:cNvSpPr>
                <a:spLocks noGrp="1" noRot="1" noChangeAspect="1" noMove="1" noResize="1" noEditPoints="1" noAdjustHandles="1" noChangeArrowheads="1" noChangeShapeType="1" noTextEdit="1"/>
              </p:cNvSpPr>
              <p:nvPr>
                <p:ph idx="1"/>
              </p:nvPr>
            </p:nvSpPr>
            <p:spPr>
              <a:blipFill>
                <a:blip r:embed="rId2"/>
                <a:stretch>
                  <a:fillRect l="-1217" r="-1159"/>
                </a:stretch>
              </a:blipFill>
            </p:spPr>
            <p:txBody>
              <a:bodyPr/>
              <a:lstStyle/>
              <a:p>
                <a:r>
                  <a:rPr lang="en-US">
                    <a:noFill/>
                  </a:rPr>
                  <a:t> </a:t>
                </a:r>
              </a:p>
            </p:txBody>
          </p:sp>
        </mc:Fallback>
      </mc:AlternateContent>
    </p:spTree>
    <p:extLst>
      <p:ext uri="{BB962C8B-B14F-4D97-AF65-F5344CB8AC3E}">
        <p14:creationId xmlns:p14="http://schemas.microsoft.com/office/powerpoint/2010/main" val="147693070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556B4F-26B1-B528-EA9E-464015DA796B}"/>
              </a:ext>
            </a:extLst>
          </p:cNvPr>
          <p:cNvSpPr>
            <a:spLocks noGrp="1"/>
          </p:cNvSpPr>
          <p:nvPr>
            <p:ph type="title"/>
          </p:nvPr>
        </p:nvSpPr>
        <p:spPr/>
        <p:txBody>
          <a:bodyPr/>
          <a:lstStyle/>
          <a:p>
            <a:r>
              <a:rPr lang="en-IN" dirty="0">
                <a:solidFill>
                  <a:srgbClr val="00B0F0"/>
                </a:solidFill>
                <a:latin typeface="Times New Roman" panose="02020603050405020304" pitchFamily="18" charset="0"/>
                <a:cs typeface="Times New Roman" panose="02020603050405020304" pitchFamily="18" charset="0"/>
              </a:rPr>
              <a:t>Continuation</a:t>
            </a:r>
            <a:endParaRPr lang="en-US"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F9ED46CB-0CAA-DB98-3972-0C86BDC17752}"/>
                  </a:ext>
                </a:extLst>
              </p:cNvPr>
              <p:cNvSpPr>
                <a:spLocks noGrp="1"/>
              </p:cNvSpPr>
              <p:nvPr>
                <p:ph idx="1"/>
              </p:nvPr>
            </p:nvSpPr>
            <p:spPr/>
            <p:txBody>
              <a:bodyPr>
                <a:normAutofit fontScale="77500" lnSpcReduction="20000"/>
              </a:bodyPr>
              <a:lstStyle/>
              <a:p>
                <a:pPr marL="0" indent="0" algn="ctr">
                  <a:buNone/>
                </a:pPr>
                <a:r>
                  <a:rPr lang="en-US" dirty="0">
                    <a:latin typeface="Times New Roman" panose="02020603050405020304" pitchFamily="18" charset="0"/>
                    <a:cs typeface="Times New Roman" panose="02020603050405020304" pitchFamily="18" charset="0"/>
                  </a:rPr>
                  <a:t>Ax = b </a:t>
                </a:r>
              </a:p>
              <a:p>
                <a:pPr marL="0" indent="0">
                  <a:buNone/>
                </a:pPr>
                <a:r>
                  <a:rPr lang="en-IN" dirty="0">
                    <a:latin typeface="Times New Roman" panose="02020603050405020304" pitchFamily="18" charset="0"/>
                    <a:cs typeface="Times New Roman" panose="02020603050405020304" pitchFamily="18" charset="0"/>
                  </a:rPr>
                  <a:t>This equation can be solved for x using linear algebra. The result is x = </a:t>
                </a:r>
                <a14:m>
                  <m:oMath xmlns:m="http://schemas.openxmlformats.org/officeDocument/2006/math">
                    <m:sSup>
                      <m:sSupPr>
                        <m:ctrlPr>
                          <a:rPr lang="en-IN" i="1" dirty="0" smtClean="0">
                            <a:latin typeface="Cambria Math" panose="02040503050406030204" pitchFamily="18" charset="0"/>
                            <a:cs typeface="Times New Roman" panose="02020603050405020304" pitchFamily="18" charset="0"/>
                          </a:rPr>
                        </m:ctrlPr>
                      </m:sSupPr>
                      <m:e>
                        <m:r>
                          <a:rPr lang="en-IN" b="0" i="1" dirty="0" smtClean="0">
                            <a:latin typeface="Cambria Math" panose="02040503050406030204" pitchFamily="18" charset="0"/>
                            <a:cs typeface="Times New Roman" panose="02020603050405020304" pitchFamily="18" charset="0"/>
                          </a:rPr>
                          <m:t>𝐴</m:t>
                        </m:r>
                      </m:e>
                      <m:sup>
                        <m:r>
                          <a:rPr lang="en-IN" b="0" i="1" dirty="0" smtClean="0">
                            <a:latin typeface="Cambria Math" panose="02040503050406030204" pitchFamily="18" charset="0"/>
                            <a:cs typeface="Times New Roman" panose="02020603050405020304" pitchFamily="18" charset="0"/>
                          </a:rPr>
                          <m:t>−1</m:t>
                        </m:r>
                      </m:sup>
                    </m:sSup>
                  </m:oMath>
                </a14:m>
                <a:r>
                  <a:rPr lang="en-IN" dirty="0">
                    <a:latin typeface="Times New Roman" panose="02020603050405020304" pitchFamily="18" charset="0"/>
                    <a:cs typeface="Times New Roman" panose="02020603050405020304" pitchFamily="18" charset="0"/>
                  </a:rPr>
                  <a:t>b. There are typically two ways to solve for x in MATLAB:</a:t>
                </a:r>
              </a:p>
              <a:p>
                <a:pPr marL="0" indent="0">
                  <a:buNone/>
                </a:pPr>
                <a:endParaRPr lang="en-IN" dirty="0">
                  <a:latin typeface="Times New Roman" panose="02020603050405020304" pitchFamily="18" charset="0"/>
                  <a:cs typeface="Times New Roman" panose="02020603050405020304" pitchFamily="18" charset="0"/>
                </a:endParaRPr>
              </a:p>
              <a:p>
                <a:pPr marL="0" indent="0">
                  <a:buNone/>
                </a:pPr>
                <a:r>
                  <a:rPr lang="en-IN" dirty="0">
                    <a:latin typeface="Times New Roman" panose="02020603050405020304" pitchFamily="18" charset="0"/>
                    <a:cs typeface="Times New Roman" panose="02020603050405020304" pitchFamily="18" charset="0"/>
                  </a:rPr>
                  <a:t> 1. The first one is to use the matrix inverse, inv. </a:t>
                </a:r>
              </a:p>
              <a:p>
                <a:pPr marL="0" indent="0">
                  <a:buNone/>
                </a:pPr>
                <a:r>
                  <a:rPr lang="pt-BR" dirty="0">
                    <a:latin typeface="Times New Roman" panose="02020603050405020304" pitchFamily="18" charset="0"/>
                    <a:cs typeface="Times New Roman" panose="02020603050405020304" pitchFamily="18" charset="0"/>
                  </a:rPr>
                  <a:t>&gt;&gt; A = [1 2 3; 4 5 6; 7 8 0];</a:t>
                </a:r>
              </a:p>
              <a:p>
                <a:pPr marL="0" indent="0">
                  <a:buNone/>
                </a:pPr>
                <a:r>
                  <a:rPr lang="pt-BR" dirty="0">
                    <a:latin typeface="Times New Roman" panose="02020603050405020304" pitchFamily="18" charset="0"/>
                    <a:cs typeface="Times New Roman" panose="02020603050405020304" pitchFamily="18" charset="0"/>
                  </a:rPr>
                  <a:t>&gt;&gt; b = [1; 1; 1];</a:t>
                </a:r>
              </a:p>
              <a:p>
                <a:pPr marL="0" indent="0">
                  <a:buNone/>
                </a:pPr>
                <a:r>
                  <a:rPr lang="pt-BR" dirty="0">
                    <a:latin typeface="Times New Roman" panose="02020603050405020304" pitchFamily="18" charset="0"/>
                    <a:cs typeface="Times New Roman" panose="02020603050405020304" pitchFamily="18" charset="0"/>
                  </a:rPr>
                  <a:t>&gt;&gt; x = inv(A)*b</a:t>
                </a:r>
              </a:p>
              <a:p>
                <a:pPr marL="0" indent="0">
                  <a:buNone/>
                </a:pPr>
                <a:r>
                  <a:rPr lang="pt-BR" dirty="0">
                    <a:latin typeface="Times New Roman" panose="02020603050405020304" pitchFamily="18" charset="0"/>
                    <a:cs typeface="Times New Roman" panose="02020603050405020304" pitchFamily="18" charset="0"/>
                  </a:rPr>
                  <a:t>           x =</a:t>
                </a:r>
              </a:p>
              <a:p>
                <a:pPr marL="0" indent="0">
                  <a:buNone/>
                </a:pPr>
                <a:r>
                  <a:rPr lang="pt-BR" dirty="0">
                    <a:latin typeface="Times New Roman" panose="02020603050405020304" pitchFamily="18" charset="0"/>
                    <a:cs typeface="Times New Roman" panose="02020603050405020304" pitchFamily="18" charset="0"/>
                  </a:rPr>
                  <a:t>                   -1.0000</a:t>
                </a:r>
              </a:p>
              <a:p>
                <a:pPr marL="0" indent="0">
                  <a:buNone/>
                </a:pPr>
                <a:r>
                  <a:rPr lang="pt-BR" dirty="0">
                    <a:latin typeface="Times New Roman" panose="02020603050405020304" pitchFamily="18" charset="0"/>
                    <a:cs typeface="Times New Roman" panose="02020603050405020304" pitchFamily="18" charset="0"/>
                  </a:rPr>
                  <a:t>                    1.0000</a:t>
                </a:r>
              </a:p>
              <a:p>
                <a:pPr marL="0" indent="0">
                  <a:buNone/>
                </a:pPr>
                <a:r>
                  <a:rPr lang="pt-BR" dirty="0">
                    <a:latin typeface="Times New Roman" panose="02020603050405020304" pitchFamily="18" charset="0"/>
                    <a:cs typeface="Times New Roman" panose="02020603050405020304" pitchFamily="18" charset="0"/>
                  </a:rPr>
                  <a:t>                   -0.0000</a:t>
                </a:r>
              </a:p>
              <a:p>
                <a:pPr marL="0" indent="0">
                  <a:buNone/>
                </a:pPr>
                <a:endParaRPr lang="en-US" dirty="0">
                  <a:latin typeface="Times New Roman" panose="02020603050405020304" pitchFamily="18" charset="0"/>
                  <a:cs typeface="Times New Roman" panose="02020603050405020304" pitchFamily="18" charset="0"/>
                </a:endParaRPr>
              </a:p>
            </p:txBody>
          </p:sp>
        </mc:Choice>
        <mc:Fallback xmlns="">
          <p:sp>
            <p:nvSpPr>
              <p:cNvPr id="3" name="Content Placeholder 2">
                <a:extLst>
                  <a:ext uri="{FF2B5EF4-FFF2-40B4-BE49-F238E27FC236}">
                    <a16:creationId xmlns:a16="http://schemas.microsoft.com/office/drawing/2014/main" id="{F9ED46CB-0CAA-DB98-3972-0C86BDC17752}"/>
                  </a:ext>
                </a:extLst>
              </p:cNvPr>
              <p:cNvSpPr>
                <a:spLocks noGrp="1" noRot="1" noChangeAspect="1" noMove="1" noResize="1" noEditPoints="1" noAdjustHandles="1" noChangeArrowheads="1" noChangeShapeType="1" noTextEdit="1"/>
              </p:cNvSpPr>
              <p:nvPr>
                <p:ph idx="1"/>
              </p:nvPr>
            </p:nvSpPr>
            <p:spPr>
              <a:blipFill>
                <a:blip r:embed="rId2"/>
                <a:stretch>
                  <a:fillRect l="-754" t="-2941"/>
                </a:stretch>
              </a:blipFill>
            </p:spPr>
            <p:txBody>
              <a:bodyPr/>
              <a:lstStyle/>
              <a:p>
                <a:r>
                  <a:rPr lang="en-US">
                    <a:noFill/>
                  </a:rPr>
                  <a:t> </a:t>
                </a:r>
              </a:p>
            </p:txBody>
          </p:sp>
        </mc:Fallback>
      </mc:AlternateContent>
    </p:spTree>
    <p:extLst>
      <p:ext uri="{BB962C8B-B14F-4D97-AF65-F5344CB8AC3E}">
        <p14:creationId xmlns:p14="http://schemas.microsoft.com/office/powerpoint/2010/main" val="185302440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44FB5C-650C-BB94-10F7-24D837EA4C75}"/>
              </a:ext>
            </a:extLst>
          </p:cNvPr>
          <p:cNvSpPr>
            <a:spLocks noGrp="1"/>
          </p:cNvSpPr>
          <p:nvPr>
            <p:ph type="title"/>
          </p:nvPr>
        </p:nvSpPr>
        <p:spPr/>
        <p:txBody>
          <a:bodyPr/>
          <a:lstStyle/>
          <a:p>
            <a:r>
              <a:rPr lang="en-IN" dirty="0">
                <a:solidFill>
                  <a:srgbClr val="00B0F0"/>
                </a:solidFill>
                <a:latin typeface="Times New Roman" panose="02020603050405020304" pitchFamily="18" charset="0"/>
                <a:cs typeface="Times New Roman" panose="02020603050405020304" pitchFamily="18" charset="0"/>
              </a:rPr>
              <a:t>Continuation</a:t>
            </a:r>
            <a:endParaRPr lang="en-US" dirty="0"/>
          </a:p>
        </p:txBody>
      </p:sp>
      <p:sp>
        <p:nvSpPr>
          <p:cNvPr id="3" name="Content Placeholder 2">
            <a:extLst>
              <a:ext uri="{FF2B5EF4-FFF2-40B4-BE49-F238E27FC236}">
                <a16:creationId xmlns:a16="http://schemas.microsoft.com/office/drawing/2014/main" id="{EAF24D84-D49B-E856-AE4D-3B1AC0549FF9}"/>
              </a:ext>
            </a:extLst>
          </p:cNvPr>
          <p:cNvSpPr>
            <a:spLocks noGrp="1"/>
          </p:cNvSpPr>
          <p:nvPr>
            <p:ph idx="1"/>
          </p:nvPr>
        </p:nvSpPr>
        <p:spPr/>
        <p:txBody>
          <a:bodyPr>
            <a:normAutofit fontScale="85000" lnSpcReduction="20000"/>
          </a:bodyPr>
          <a:lstStyle/>
          <a:p>
            <a:pPr algn="just"/>
            <a:r>
              <a:rPr lang="en-IN" dirty="0">
                <a:latin typeface="Times New Roman" panose="02020603050405020304" pitchFamily="18" charset="0"/>
                <a:cs typeface="Times New Roman" panose="02020603050405020304" pitchFamily="18" charset="0"/>
              </a:rPr>
              <a:t>The second one is to use the backslash (\)operator. The numerical algorithm behind this operator is computationally efficient. This is a numerically reliable way of solving system of linear equations by using a well-known process of Gaussian elimination.</a:t>
            </a:r>
          </a:p>
          <a:p>
            <a:pPr algn="just"/>
            <a:endParaRPr lang="en-US" dirty="0">
              <a:latin typeface="Times New Roman" panose="02020603050405020304" pitchFamily="18" charset="0"/>
              <a:cs typeface="Times New Roman" panose="02020603050405020304" pitchFamily="18" charset="0"/>
            </a:endParaRPr>
          </a:p>
          <a:p>
            <a:pPr marL="0" indent="0" algn="just">
              <a:buNone/>
            </a:pPr>
            <a:r>
              <a:rPr lang="pt-BR" dirty="0">
                <a:latin typeface="Times New Roman" panose="02020603050405020304" pitchFamily="18" charset="0"/>
                <a:cs typeface="Times New Roman" panose="02020603050405020304" pitchFamily="18" charset="0"/>
              </a:rPr>
              <a:t>&gt;&gt; A = [1 2 3; 4 5 6; 7 8 0];</a:t>
            </a:r>
          </a:p>
          <a:p>
            <a:pPr marL="0" indent="0" algn="just">
              <a:buNone/>
            </a:pPr>
            <a:r>
              <a:rPr lang="pt-BR" dirty="0">
                <a:latin typeface="Times New Roman" panose="02020603050405020304" pitchFamily="18" charset="0"/>
                <a:cs typeface="Times New Roman" panose="02020603050405020304" pitchFamily="18" charset="0"/>
              </a:rPr>
              <a:t>&gt;&gt; b = [1; 1; 1];</a:t>
            </a:r>
          </a:p>
          <a:p>
            <a:pPr marL="0" indent="0" algn="just">
              <a:buNone/>
            </a:pPr>
            <a:r>
              <a:rPr lang="pt-BR" dirty="0">
                <a:latin typeface="Times New Roman" panose="02020603050405020304" pitchFamily="18" charset="0"/>
                <a:cs typeface="Times New Roman" panose="02020603050405020304" pitchFamily="18" charset="0"/>
              </a:rPr>
              <a:t>&gt;&gt; x = A\b</a:t>
            </a:r>
          </a:p>
          <a:p>
            <a:pPr marL="0" indent="0" algn="just">
              <a:buNone/>
            </a:pPr>
            <a:r>
              <a:rPr lang="pt-BR" dirty="0">
                <a:latin typeface="Times New Roman" panose="02020603050405020304" pitchFamily="18" charset="0"/>
                <a:cs typeface="Times New Roman" panose="02020603050405020304" pitchFamily="18" charset="0"/>
              </a:rPr>
              <a:t>        x =</a:t>
            </a:r>
          </a:p>
          <a:p>
            <a:pPr marL="0" indent="0" algn="just">
              <a:buNone/>
            </a:pPr>
            <a:r>
              <a:rPr lang="pt-BR" dirty="0">
                <a:latin typeface="Times New Roman" panose="02020603050405020304" pitchFamily="18" charset="0"/>
                <a:cs typeface="Times New Roman" panose="02020603050405020304" pitchFamily="18" charset="0"/>
              </a:rPr>
              <a:t>               -1.0000</a:t>
            </a:r>
          </a:p>
          <a:p>
            <a:pPr marL="0" indent="0" algn="just">
              <a:buNone/>
            </a:pPr>
            <a:r>
              <a:rPr lang="pt-BR" dirty="0">
                <a:latin typeface="Times New Roman" panose="02020603050405020304" pitchFamily="18" charset="0"/>
                <a:cs typeface="Times New Roman" panose="02020603050405020304" pitchFamily="18" charset="0"/>
              </a:rPr>
              <a:t>                1.0000</a:t>
            </a:r>
          </a:p>
          <a:p>
            <a:pPr marL="0" indent="0" algn="just">
              <a:buNone/>
            </a:pPr>
            <a:r>
              <a:rPr lang="pt-BR" dirty="0">
                <a:latin typeface="Times New Roman" panose="02020603050405020304" pitchFamily="18" charset="0"/>
                <a:cs typeface="Times New Roman" panose="02020603050405020304" pitchFamily="18" charset="0"/>
              </a:rPr>
              <a:t>               -0.0000</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1821654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A1FF3F-3621-0C83-FC40-D6E2E93FC84D}"/>
              </a:ext>
            </a:extLst>
          </p:cNvPr>
          <p:cNvSpPr>
            <a:spLocks noGrp="1"/>
          </p:cNvSpPr>
          <p:nvPr>
            <p:ph type="title"/>
          </p:nvPr>
        </p:nvSpPr>
        <p:spPr/>
        <p:txBody>
          <a:bodyPr/>
          <a:lstStyle/>
          <a:p>
            <a:r>
              <a:rPr lang="en-US" dirty="0">
                <a:solidFill>
                  <a:srgbClr val="00B0F0"/>
                </a:solidFill>
              </a:rPr>
              <a:t>Matrix inverse</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A19973D4-F3AD-091A-11DD-E4AA3EED2330}"/>
                  </a:ext>
                </a:extLst>
              </p:cNvPr>
              <p:cNvSpPr>
                <a:spLocks noGrp="1"/>
              </p:cNvSpPr>
              <p:nvPr>
                <p:ph idx="1"/>
              </p:nvPr>
            </p:nvSpPr>
            <p:spPr/>
            <p:txBody>
              <a:bodyPr/>
              <a:lstStyle/>
              <a:p>
                <a:pPr marL="0" indent="0">
                  <a:buNone/>
                </a:pPr>
                <a:r>
                  <a:rPr lang="en-IN" dirty="0">
                    <a:latin typeface="Times New Roman" panose="02020603050405020304" pitchFamily="18" charset="0"/>
                    <a:cs typeface="Times New Roman" panose="02020603050405020304" pitchFamily="18" charset="0"/>
                  </a:rPr>
                  <a:t>Let’s consider the same matrix A.</a:t>
                </a:r>
                <a:endParaRPr lang="en-IN" dirty="0"/>
              </a:p>
              <a:p>
                <a:pPr marL="0" indent="0">
                  <a:buNone/>
                </a:pPr>
                <a:r>
                  <a:rPr lang="en-IN" dirty="0"/>
                  <a:t>                                   </a:t>
                </a:r>
                <a:r>
                  <a:rPr lang="en-US" dirty="0">
                    <a:cs typeface="Times New Roman" panose="02020603050405020304" pitchFamily="18" charset="0"/>
                  </a:rPr>
                  <a:t> A= </a:t>
                </a:r>
                <a14:m>
                  <m:oMath xmlns:m="http://schemas.openxmlformats.org/officeDocument/2006/math">
                    <m:d>
                      <m:dPr>
                        <m:begChr m:val="["/>
                        <m:endChr m:val="]"/>
                        <m:ctrlPr>
                          <a:rPr lang="en-US" i="1" smtClean="0">
                            <a:solidFill>
                              <a:srgbClr val="836967"/>
                            </a:solidFill>
                            <a:latin typeface="Cambria Math" panose="02040503050406030204" pitchFamily="18" charset="0"/>
                          </a:rPr>
                        </m:ctrlPr>
                      </m:dPr>
                      <m:e>
                        <m:m>
                          <m:mPr>
                            <m:plcHide m:val="on"/>
                            <m:mcs>
                              <m:mc>
                                <m:mcPr>
                                  <m:count m:val="3"/>
                                  <m:mcJc m:val="center"/>
                                </m:mcPr>
                              </m:mc>
                            </m:mcs>
                            <m:ctrlPr>
                              <a:rPr lang="en-US" i="1" smtClean="0">
                                <a:solidFill>
                                  <a:srgbClr val="836967"/>
                                </a:solidFill>
                                <a:latin typeface="Cambria Math" panose="02040503050406030204" pitchFamily="18" charset="0"/>
                              </a:rPr>
                            </m:ctrlPr>
                          </m:mPr>
                          <m:mr>
                            <m:e>
                              <m:r>
                                <a:rPr lang="en-IN" i="1" smtClean="0">
                                  <a:solidFill>
                                    <a:srgbClr val="836967"/>
                                  </a:solidFill>
                                  <a:latin typeface="Cambria Math" panose="02040503050406030204" pitchFamily="18" charset="0"/>
                                </a:rPr>
                                <m:t>1</m:t>
                              </m:r>
                            </m:e>
                            <m:e>
                              <m:r>
                                <a:rPr lang="en-US" i="1" smtClean="0">
                                  <a:latin typeface="Cambria Math" panose="02040503050406030204" pitchFamily="18" charset="0"/>
                                </a:rPr>
                                <m:t>2</m:t>
                              </m:r>
                            </m:e>
                            <m:e>
                              <m:r>
                                <a:rPr lang="en-US" i="1" smtClean="0">
                                  <a:latin typeface="Cambria Math" panose="02040503050406030204" pitchFamily="18" charset="0"/>
                                </a:rPr>
                                <m:t>3</m:t>
                              </m:r>
                            </m:e>
                          </m:mr>
                          <m:mr>
                            <m:e>
                              <m:r>
                                <a:rPr lang="en-US" i="1" smtClean="0">
                                  <a:latin typeface="Cambria Math" panose="02040503050406030204" pitchFamily="18" charset="0"/>
                                </a:rPr>
                                <m:t>4</m:t>
                              </m:r>
                            </m:e>
                            <m:e>
                              <m:r>
                                <a:rPr lang="en-US" i="1" smtClean="0">
                                  <a:latin typeface="Cambria Math" panose="02040503050406030204" pitchFamily="18" charset="0"/>
                                </a:rPr>
                                <m:t>5</m:t>
                              </m:r>
                            </m:e>
                            <m:e>
                              <m:r>
                                <a:rPr lang="en-US" i="1" smtClean="0">
                                  <a:latin typeface="Cambria Math" panose="02040503050406030204" pitchFamily="18" charset="0"/>
                                </a:rPr>
                                <m:t>6</m:t>
                              </m:r>
                            </m:e>
                          </m:mr>
                          <m:mr>
                            <m:e>
                              <m:r>
                                <a:rPr lang="en-US" i="1" smtClean="0">
                                  <a:latin typeface="Cambria Math" panose="02040503050406030204" pitchFamily="18" charset="0"/>
                                </a:rPr>
                                <m:t>7</m:t>
                              </m:r>
                            </m:e>
                            <m:e>
                              <m:r>
                                <a:rPr lang="en-US" i="1" smtClean="0">
                                  <a:latin typeface="Cambria Math" panose="02040503050406030204" pitchFamily="18" charset="0"/>
                                </a:rPr>
                                <m:t>8</m:t>
                              </m:r>
                            </m:e>
                            <m:e>
                              <m:r>
                                <a:rPr lang="en-IN" b="0" i="1" smtClean="0">
                                  <a:latin typeface="Cambria Math" panose="02040503050406030204" pitchFamily="18" charset="0"/>
                                </a:rPr>
                                <m:t>0</m:t>
                              </m:r>
                            </m:e>
                          </m:mr>
                        </m:m>
                      </m:e>
                    </m:d>
                  </m:oMath>
                </a14:m>
                <a:endParaRPr lang="en-US" dirty="0"/>
              </a:p>
              <a:p>
                <a:pPr marL="0" indent="0">
                  <a:buNone/>
                </a:pPr>
                <a:r>
                  <a:rPr lang="en-IN" dirty="0">
                    <a:latin typeface="Times New Roman" panose="02020603050405020304" pitchFamily="18" charset="0"/>
                    <a:cs typeface="Times New Roman" panose="02020603050405020304" pitchFamily="18" charset="0"/>
                  </a:rPr>
                  <a:t>Calculating the inverse of A manually is probably not a pleasant work. Here the hand calculation of </a:t>
                </a:r>
                <a14:m>
                  <m:oMath xmlns:m="http://schemas.openxmlformats.org/officeDocument/2006/math">
                    <m:sSup>
                      <m:sSupPr>
                        <m:ctrlPr>
                          <a:rPr lang="en-IN" i="1" dirty="0" smtClean="0">
                            <a:latin typeface="Cambria Math" panose="02040503050406030204" pitchFamily="18" charset="0"/>
                            <a:cs typeface="Times New Roman" panose="02020603050405020304" pitchFamily="18" charset="0"/>
                          </a:rPr>
                        </m:ctrlPr>
                      </m:sSupPr>
                      <m:e>
                        <m:r>
                          <a:rPr lang="en-IN" b="0" i="1" dirty="0" smtClean="0">
                            <a:latin typeface="Cambria Math" panose="02040503050406030204" pitchFamily="18" charset="0"/>
                            <a:cs typeface="Times New Roman" panose="02020603050405020304" pitchFamily="18" charset="0"/>
                          </a:rPr>
                          <m:t>𝐴</m:t>
                        </m:r>
                      </m:e>
                      <m:sup>
                        <m:r>
                          <a:rPr lang="en-IN" b="0" i="1" dirty="0" smtClean="0">
                            <a:latin typeface="Cambria Math" panose="02040503050406030204" pitchFamily="18" charset="0"/>
                            <a:cs typeface="Times New Roman" panose="02020603050405020304" pitchFamily="18" charset="0"/>
                          </a:rPr>
                          <m:t>−1</m:t>
                        </m:r>
                      </m:sup>
                    </m:sSup>
                  </m:oMath>
                </a14:m>
                <a:r>
                  <a:rPr lang="en-IN" dirty="0">
                    <a:latin typeface="Times New Roman" panose="02020603050405020304" pitchFamily="18" charset="0"/>
                    <a:cs typeface="Times New Roman" panose="02020603050405020304" pitchFamily="18" charset="0"/>
                  </a:rPr>
                  <a:t>gives as a final results:</a:t>
                </a:r>
              </a:p>
              <a:p>
                <a:pPr marL="0" indent="0">
                  <a:buNone/>
                </a:pPr>
                <a:r>
                  <a:rPr lang="en-US" dirty="0">
                    <a:cs typeface="Times New Roman" panose="02020603050405020304" pitchFamily="18" charset="0"/>
                  </a:rPr>
                  <a:t>                                </a:t>
                </a:r>
                <a14:m>
                  <m:oMath xmlns:m="http://schemas.openxmlformats.org/officeDocument/2006/math">
                    <m:sSup>
                      <m:sSupPr>
                        <m:ctrlPr>
                          <a:rPr lang="en-US" i="1" dirty="0" smtClean="0">
                            <a:latin typeface="Cambria Math" panose="02040503050406030204" pitchFamily="18" charset="0"/>
                            <a:cs typeface="Times New Roman" panose="02020603050405020304" pitchFamily="18" charset="0"/>
                          </a:rPr>
                        </m:ctrlPr>
                      </m:sSupPr>
                      <m:e>
                        <m:r>
                          <a:rPr lang="en-IN" b="0" i="1" dirty="0" smtClean="0">
                            <a:latin typeface="Cambria Math" panose="02040503050406030204" pitchFamily="18" charset="0"/>
                            <a:cs typeface="Times New Roman" panose="02020603050405020304" pitchFamily="18" charset="0"/>
                          </a:rPr>
                          <m:t>𝐴</m:t>
                        </m:r>
                      </m:e>
                      <m:sup>
                        <m:r>
                          <a:rPr lang="en-IN" b="0" i="1" dirty="0" smtClean="0">
                            <a:latin typeface="Cambria Math" panose="02040503050406030204" pitchFamily="18" charset="0"/>
                            <a:cs typeface="Times New Roman" panose="02020603050405020304" pitchFamily="18" charset="0"/>
                          </a:rPr>
                          <m:t>−1</m:t>
                        </m:r>
                      </m:sup>
                    </m:sSup>
                  </m:oMath>
                </a14:m>
                <a:r>
                  <a:rPr lang="en-US" dirty="0">
                    <a:cs typeface="Times New Roman" panose="02020603050405020304" pitchFamily="18" charset="0"/>
                  </a:rPr>
                  <a:t>= </a:t>
                </a:r>
                <a14:m>
                  <m:oMath xmlns:m="http://schemas.openxmlformats.org/officeDocument/2006/math">
                    <m:f>
                      <m:fPr>
                        <m:ctrlPr>
                          <a:rPr lang="en-US" i="1" smtClean="0">
                            <a:solidFill>
                              <a:srgbClr val="836967"/>
                            </a:solidFill>
                            <a:latin typeface="Cambria Math" panose="02040503050406030204" pitchFamily="18" charset="0"/>
                          </a:rPr>
                        </m:ctrlPr>
                      </m:fPr>
                      <m:num>
                        <m:r>
                          <a:rPr lang="en-IN" b="0" i="1" smtClean="0">
                            <a:solidFill>
                              <a:srgbClr val="836967"/>
                            </a:solidFill>
                            <a:latin typeface="Cambria Math" panose="02040503050406030204" pitchFamily="18" charset="0"/>
                          </a:rPr>
                          <m:t>1</m:t>
                        </m:r>
                      </m:num>
                      <m:den>
                        <m:r>
                          <a:rPr lang="en-IN" b="0" i="1" smtClean="0">
                            <a:solidFill>
                              <a:srgbClr val="836967"/>
                            </a:solidFill>
                            <a:latin typeface="Cambria Math" panose="02040503050406030204" pitchFamily="18" charset="0"/>
                          </a:rPr>
                          <m:t>9</m:t>
                        </m:r>
                      </m:den>
                    </m:f>
                    <m:d>
                      <m:dPr>
                        <m:begChr m:val="["/>
                        <m:endChr m:val="]"/>
                        <m:ctrlPr>
                          <a:rPr lang="en-US" i="1" smtClean="0">
                            <a:solidFill>
                              <a:srgbClr val="836967"/>
                            </a:solidFill>
                            <a:latin typeface="Cambria Math" panose="02040503050406030204" pitchFamily="18" charset="0"/>
                          </a:rPr>
                        </m:ctrlPr>
                      </m:dPr>
                      <m:e>
                        <m:m>
                          <m:mPr>
                            <m:plcHide m:val="on"/>
                            <m:mcs>
                              <m:mc>
                                <m:mcPr>
                                  <m:count m:val="3"/>
                                  <m:mcJc m:val="center"/>
                                </m:mcPr>
                              </m:mc>
                            </m:mcs>
                            <m:ctrlPr>
                              <a:rPr lang="en-US" i="1" smtClean="0">
                                <a:solidFill>
                                  <a:srgbClr val="836967"/>
                                </a:solidFill>
                                <a:latin typeface="Cambria Math" panose="02040503050406030204" pitchFamily="18" charset="0"/>
                              </a:rPr>
                            </m:ctrlPr>
                          </m:mPr>
                          <m:mr>
                            <m:e>
                              <m:r>
                                <a:rPr lang="en-IN" b="0" i="1" smtClean="0">
                                  <a:solidFill>
                                    <a:srgbClr val="836967"/>
                                  </a:solidFill>
                                  <a:latin typeface="Cambria Math" panose="02040503050406030204" pitchFamily="18" charset="0"/>
                                </a:rPr>
                                <m:t>−16</m:t>
                              </m:r>
                            </m:e>
                            <m:e>
                              <m:r>
                                <a:rPr lang="en-IN" b="0" i="1" smtClean="0">
                                  <a:latin typeface="Cambria Math" panose="02040503050406030204" pitchFamily="18" charset="0"/>
                                </a:rPr>
                                <m:t>8</m:t>
                              </m:r>
                            </m:e>
                            <m:e>
                              <m:r>
                                <a:rPr lang="en-IN" b="0" i="1" smtClean="0">
                                  <a:latin typeface="Cambria Math" panose="02040503050406030204" pitchFamily="18" charset="0"/>
                                </a:rPr>
                                <m:t>−1</m:t>
                              </m:r>
                            </m:e>
                          </m:mr>
                          <m:mr>
                            <m:e>
                              <m:r>
                                <a:rPr lang="en-IN" b="0" i="1" smtClean="0">
                                  <a:latin typeface="Cambria Math" panose="02040503050406030204" pitchFamily="18" charset="0"/>
                                </a:rPr>
                                <m:t>1</m:t>
                              </m:r>
                              <m:r>
                                <a:rPr lang="en-US" i="1" smtClean="0">
                                  <a:latin typeface="Cambria Math" panose="02040503050406030204" pitchFamily="18" charset="0"/>
                                </a:rPr>
                                <m:t>4</m:t>
                              </m:r>
                            </m:e>
                            <m:e>
                              <m:r>
                                <a:rPr lang="en-IN" b="0" i="1" smtClean="0">
                                  <a:latin typeface="Cambria Math" panose="02040503050406030204" pitchFamily="18" charset="0"/>
                                </a:rPr>
                                <m:t>−7</m:t>
                              </m:r>
                            </m:e>
                            <m:e>
                              <m:r>
                                <a:rPr lang="en-IN" b="0" i="1" smtClean="0">
                                  <a:latin typeface="Cambria Math" panose="02040503050406030204" pitchFamily="18" charset="0"/>
                                </a:rPr>
                                <m:t>2</m:t>
                              </m:r>
                            </m:e>
                          </m:mr>
                          <m:mr>
                            <m:e>
                              <m:r>
                                <a:rPr lang="en-IN" b="0" i="1" smtClean="0">
                                  <a:latin typeface="Cambria Math" panose="02040503050406030204" pitchFamily="18" charset="0"/>
                                </a:rPr>
                                <m:t>−1</m:t>
                              </m:r>
                            </m:e>
                            <m:e>
                              <m:r>
                                <a:rPr lang="en-IN" b="0" i="1" smtClean="0">
                                  <a:latin typeface="Cambria Math" panose="02040503050406030204" pitchFamily="18" charset="0"/>
                                </a:rPr>
                                <m:t>2</m:t>
                              </m:r>
                            </m:e>
                            <m:e>
                              <m:r>
                                <a:rPr lang="en-IN" b="0" i="1" smtClean="0">
                                  <a:latin typeface="Cambria Math" panose="02040503050406030204" pitchFamily="18" charset="0"/>
                                </a:rPr>
                                <m:t>−1</m:t>
                              </m:r>
                            </m:e>
                          </m:mr>
                        </m:m>
                      </m:e>
                    </m:d>
                  </m:oMath>
                </a14:m>
                <a:endParaRPr lang="en-IN" b="0" dirty="0"/>
              </a:p>
            </p:txBody>
          </p:sp>
        </mc:Choice>
        <mc:Fallback xmlns="">
          <p:sp>
            <p:nvSpPr>
              <p:cNvPr id="3" name="Content Placeholder 2">
                <a:extLst>
                  <a:ext uri="{FF2B5EF4-FFF2-40B4-BE49-F238E27FC236}">
                    <a16:creationId xmlns:a16="http://schemas.microsoft.com/office/drawing/2014/main" id="{A19973D4-F3AD-091A-11DD-E4AA3EED2330}"/>
                  </a:ext>
                </a:extLst>
              </p:cNvPr>
              <p:cNvSpPr>
                <a:spLocks noGrp="1" noRot="1" noChangeAspect="1" noMove="1" noResize="1" noEditPoints="1" noAdjustHandles="1" noChangeArrowheads="1" noChangeShapeType="1" noTextEdit="1"/>
              </p:cNvSpPr>
              <p:nvPr>
                <p:ph idx="1"/>
              </p:nvPr>
            </p:nvSpPr>
            <p:spPr>
              <a:blipFill>
                <a:blip r:embed="rId2"/>
                <a:stretch>
                  <a:fillRect l="-1217" t="-2521"/>
                </a:stretch>
              </a:blipFill>
            </p:spPr>
            <p:txBody>
              <a:bodyPr/>
              <a:lstStyle/>
              <a:p>
                <a:r>
                  <a:rPr lang="en-US">
                    <a:noFill/>
                  </a:rPr>
                  <a:t> </a:t>
                </a:r>
              </a:p>
            </p:txBody>
          </p:sp>
        </mc:Fallback>
      </mc:AlternateContent>
    </p:spTree>
    <p:extLst>
      <p:ext uri="{BB962C8B-B14F-4D97-AF65-F5344CB8AC3E}">
        <p14:creationId xmlns:p14="http://schemas.microsoft.com/office/powerpoint/2010/main" val="109925433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654115-29C2-2784-5EE0-9298F537339B}"/>
              </a:ext>
            </a:extLst>
          </p:cNvPr>
          <p:cNvSpPr>
            <a:spLocks noGrp="1"/>
          </p:cNvSpPr>
          <p:nvPr>
            <p:ph type="title"/>
          </p:nvPr>
        </p:nvSpPr>
        <p:spPr/>
        <p:txBody>
          <a:bodyPr/>
          <a:lstStyle/>
          <a:p>
            <a:r>
              <a:rPr lang="en-IN" dirty="0">
                <a:solidFill>
                  <a:srgbClr val="00B0F0"/>
                </a:solidFill>
                <a:latin typeface="Times New Roman" panose="02020603050405020304" pitchFamily="18" charset="0"/>
                <a:cs typeface="Times New Roman" panose="02020603050405020304" pitchFamily="18" charset="0"/>
              </a:rPr>
              <a:t>Continuation</a:t>
            </a:r>
            <a:endParaRPr lang="en-US" dirty="0"/>
          </a:p>
        </p:txBody>
      </p:sp>
      <p:sp>
        <p:nvSpPr>
          <p:cNvPr id="3" name="Content Placeholder 2">
            <a:extLst>
              <a:ext uri="{FF2B5EF4-FFF2-40B4-BE49-F238E27FC236}">
                <a16:creationId xmlns:a16="http://schemas.microsoft.com/office/drawing/2014/main" id="{7144584E-9D65-CE89-994A-981E88A4CC25}"/>
              </a:ext>
            </a:extLst>
          </p:cNvPr>
          <p:cNvSpPr>
            <a:spLocks noGrp="1"/>
          </p:cNvSpPr>
          <p:nvPr>
            <p:ph idx="1"/>
          </p:nvPr>
        </p:nvSpPr>
        <p:spPr/>
        <p:txBody>
          <a:bodyPr/>
          <a:lstStyle/>
          <a:p>
            <a:pPr marL="0" indent="0">
              <a:buNone/>
            </a:pPr>
            <a:r>
              <a:rPr lang="en-IN" sz="2400" dirty="0">
                <a:latin typeface="Times New Roman" panose="02020603050405020304" pitchFamily="18" charset="0"/>
                <a:cs typeface="Times New Roman" panose="02020603050405020304" pitchFamily="18" charset="0"/>
              </a:rPr>
              <a:t>In MATLAB, however, it becomes as simple as the following commands:</a:t>
            </a:r>
          </a:p>
          <a:p>
            <a:pPr marL="0" indent="0">
              <a:buNone/>
            </a:pPr>
            <a:endParaRPr lang="en-IN" sz="2400" dirty="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&gt;&gt; A = [1 2 3; 4 5 6; 7 8 0];</a:t>
            </a:r>
          </a:p>
          <a:p>
            <a:pPr marL="0" indent="0">
              <a:buNone/>
            </a:pPr>
            <a:r>
              <a:rPr lang="en-US" sz="2400" dirty="0">
                <a:latin typeface="Times New Roman" panose="02020603050405020304" pitchFamily="18" charset="0"/>
                <a:cs typeface="Times New Roman" panose="02020603050405020304" pitchFamily="18" charset="0"/>
              </a:rPr>
              <a:t>&gt;&gt; inv(A)</a:t>
            </a:r>
          </a:p>
          <a:p>
            <a:pPr marL="0" indent="0">
              <a:buNone/>
            </a:pPr>
            <a:r>
              <a:rPr lang="en-US" sz="2400" dirty="0" err="1">
                <a:latin typeface="Times New Roman" panose="02020603050405020304" pitchFamily="18" charset="0"/>
                <a:cs typeface="Times New Roman" panose="02020603050405020304" pitchFamily="18" charset="0"/>
              </a:rPr>
              <a:t>ans</a:t>
            </a:r>
            <a:r>
              <a:rPr lang="en-US" sz="2400" dirty="0">
                <a:latin typeface="Times New Roman" panose="02020603050405020304" pitchFamily="18" charset="0"/>
                <a:cs typeface="Times New Roman" panose="02020603050405020304" pitchFamily="18" charset="0"/>
              </a:rPr>
              <a:t> =</a:t>
            </a:r>
          </a:p>
          <a:p>
            <a:pPr marL="0" indent="0">
              <a:buNone/>
            </a:pPr>
            <a:r>
              <a:rPr lang="en-US" sz="2400" dirty="0">
                <a:latin typeface="Times New Roman" panose="02020603050405020304" pitchFamily="18" charset="0"/>
                <a:cs typeface="Times New Roman" panose="02020603050405020304" pitchFamily="18" charset="0"/>
              </a:rPr>
              <a:t>             -1.7778    0.8889      -0.1111</a:t>
            </a:r>
          </a:p>
          <a:p>
            <a:pPr marL="0" indent="0">
              <a:buNone/>
            </a:pPr>
            <a:r>
              <a:rPr lang="en-US" sz="2400" dirty="0">
                <a:latin typeface="Times New Roman" panose="02020603050405020304" pitchFamily="18" charset="0"/>
                <a:cs typeface="Times New Roman" panose="02020603050405020304" pitchFamily="18" charset="0"/>
              </a:rPr>
              <a:t>              1.5556    -0.7778      0.2222</a:t>
            </a:r>
          </a:p>
          <a:p>
            <a:pPr marL="0" indent="0">
              <a:buNone/>
            </a:pPr>
            <a:r>
              <a:rPr lang="en-US" sz="2400" dirty="0">
                <a:latin typeface="Times New Roman" panose="02020603050405020304" pitchFamily="18" charset="0"/>
                <a:cs typeface="Times New Roman" panose="02020603050405020304" pitchFamily="18" charset="0"/>
              </a:rPr>
              <a:t>             -0.1111    0.2222      -0.1111</a:t>
            </a:r>
          </a:p>
          <a:p>
            <a:endParaRPr lang="en-US" dirty="0"/>
          </a:p>
        </p:txBody>
      </p:sp>
    </p:spTree>
    <p:extLst>
      <p:ext uri="{BB962C8B-B14F-4D97-AF65-F5344CB8AC3E}">
        <p14:creationId xmlns:p14="http://schemas.microsoft.com/office/powerpoint/2010/main" val="43616180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BF3B3C-C2E2-6BA8-6B63-CB406BD99625}"/>
              </a:ext>
            </a:extLst>
          </p:cNvPr>
          <p:cNvSpPr>
            <a:spLocks noGrp="1"/>
          </p:cNvSpPr>
          <p:nvPr>
            <p:ph type="title"/>
          </p:nvPr>
        </p:nvSpPr>
        <p:spPr/>
        <p:txBody>
          <a:bodyPr/>
          <a:lstStyle/>
          <a:p>
            <a:r>
              <a:rPr lang="en-IN" dirty="0">
                <a:solidFill>
                  <a:srgbClr val="00B0F0"/>
                </a:solidFill>
                <a:latin typeface="Times New Roman" panose="02020603050405020304" pitchFamily="18" charset="0"/>
                <a:cs typeface="Times New Roman" panose="02020603050405020304" pitchFamily="18" charset="0"/>
              </a:rPr>
              <a:t>Continuation</a:t>
            </a:r>
            <a:endParaRPr lang="en-US"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BD9A8A3D-4C67-C62B-0FEA-C56F9A04D079}"/>
                  </a:ext>
                </a:extLst>
              </p:cNvPr>
              <p:cNvSpPr>
                <a:spLocks noGrp="1"/>
              </p:cNvSpPr>
              <p:nvPr>
                <p:ph idx="1"/>
              </p:nvPr>
            </p:nvSpPr>
            <p:spPr/>
            <p:txBody>
              <a:bodyPr>
                <a:normAutofit fontScale="92500" lnSpcReduction="20000"/>
              </a:bodyPr>
              <a:lstStyle/>
              <a:p>
                <a:pPr marL="0" indent="0">
                  <a:buNone/>
                </a:pPr>
                <a:r>
                  <a:rPr lang="en-US" dirty="0"/>
                  <a:t>which is similar to:</a:t>
                </a:r>
              </a:p>
              <a:p>
                <a:pPr marL="0" indent="0">
                  <a:buNone/>
                </a:pPr>
                <a:r>
                  <a:rPr lang="en-US" dirty="0"/>
                  <a:t> </a:t>
                </a:r>
              </a:p>
              <a:p>
                <a:pPr marL="0" indent="0">
                  <a:buNone/>
                </a:pPr>
                <a:r>
                  <a:rPr lang="en-US" dirty="0"/>
                  <a:t>                      </a:t>
                </a:r>
                <a:r>
                  <a:rPr lang="en-US" dirty="0">
                    <a:cs typeface="Times New Roman" panose="02020603050405020304" pitchFamily="18" charset="0"/>
                  </a:rPr>
                  <a:t> </a:t>
                </a:r>
                <a14:m>
                  <m:oMath xmlns:m="http://schemas.openxmlformats.org/officeDocument/2006/math">
                    <m:sSup>
                      <m:sSupPr>
                        <m:ctrlPr>
                          <a:rPr lang="en-US" i="1" dirty="0" smtClean="0">
                            <a:latin typeface="Cambria Math" panose="02040503050406030204" pitchFamily="18" charset="0"/>
                            <a:cs typeface="Times New Roman" panose="02020603050405020304" pitchFamily="18" charset="0"/>
                          </a:rPr>
                        </m:ctrlPr>
                      </m:sSupPr>
                      <m:e>
                        <m:r>
                          <a:rPr lang="en-IN" b="0" i="1" dirty="0" smtClean="0">
                            <a:latin typeface="Cambria Math" panose="02040503050406030204" pitchFamily="18" charset="0"/>
                            <a:cs typeface="Times New Roman" panose="02020603050405020304" pitchFamily="18" charset="0"/>
                          </a:rPr>
                          <m:t>𝐴</m:t>
                        </m:r>
                      </m:e>
                      <m:sup>
                        <m:r>
                          <a:rPr lang="en-IN" b="0" i="1" dirty="0" smtClean="0">
                            <a:latin typeface="Cambria Math" panose="02040503050406030204" pitchFamily="18" charset="0"/>
                            <a:cs typeface="Times New Roman" panose="02020603050405020304" pitchFamily="18" charset="0"/>
                          </a:rPr>
                          <m:t>−1</m:t>
                        </m:r>
                      </m:sup>
                    </m:sSup>
                  </m:oMath>
                </a14:m>
                <a:r>
                  <a:rPr lang="en-US" dirty="0">
                    <a:cs typeface="Times New Roman" panose="02020603050405020304" pitchFamily="18" charset="0"/>
                  </a:rPr>
                  <a:t>= </a:t>
                </a:r>
                <a14:m>
                  <m:oMath xmlns:m="http://schemas.openxmlformats.org/officeDocument/2006/math">
                    <m:f>
                      <m:fPr>
                        <m:ctrlPr>
                          <a:rPr lang="en-US" i="1" smtClean="0">
                            <a:solidFill>
                              <a:srgbClr val="836967"/>
                            </a:solidFill>
                            <a:latin typeface="Cambria Math" panose="02040503050406030204" pitchFamily="18" charset="0"/>
                          </a:rPr>
                        </m:ctrlPr>
                      </m:fPr>
                      <m:num>
                        <m:r>
                          <a:rPr lang="en-IN" b="0" i="1" smtClean="0">
                            <a:solidFill>
                              <a:srgbClr val="836967"/>
                            </a:solidFill>
                            <a:latin typeface="Cambria Math" panose="02040503050406030204" pitchFamily="18" charset="0"/>
                          </a:rPr>
                          <m:t>1</m:t>
                        </m:r>
                      </m:num>
                      <m:den>
                        <m:r>
                          <a:rPr lang="en-IN" b="0" i="1" smtClean="0">
                            <a:solidFill>
                              <a:srgbClr val="836967"/>
                            </a:solidFill>
                            <a:latin typeface="Cambria Math" panose="02040503050406030204" pitchFamily="18" charset="0"/>
                          </a:rPr>
                          <m:t>9</m:t>
                        </m:r>
                      </m:den>
                    </m:f>
                    <m:d>
                      <m:dPr>
                        <m:begChr m:val="["/>
                        <m:endChr m:val="]"/>
                        <m:ctrlPr>
                          <a:rPr lang="en-US" i="1" smtClean="0">
                            <a:solidFill>
                              <a:srgbClr val="836967"/>
                            </a:solidFill>
                            <a:latin typeface="Cambria Math" panose="02040503050406030204" pitchFamily="18" charset="0"/>
                          </a:rPr>
                        </m:ctrlPr>
                      </m:dPr>
                      <m:e>
                        <m:m>
                          <m:mPr>
                            <m:plcHide m:val="on"/>
                            <m:mcs>
                              <m:mc>
                                <m:mcPr>
                                  <m:count m:val="3"/>
                                  <m:mcJc m:val="center"/>
                                </m:mcPr>
                              </m:mc>
                            </m:mcs>
                            <m:ctrlPr>
                              <a:rPr lang="en-US" i="1" smtClean="0">
                                <a:solidFill>
                                  <a:srgbClr val="836967"/>
                                </a:solidFill>
                                <a:latin typeface="Cambria Math" panose="02040503050406030204" pitchFamily="18" charset="0"/>
                              </a:rPr>
                            </m:ctrlPr>
                          </m:mPr>
                          <m:mr>
                            <m:e>
                              <m:r>
                                <a:rPr lang="en-IN" b="0" i="1" smtClean="0">
                                  <a:solidFill>
                                    <a:srgbClr val="836967"/>
                                  </a:solidFill>
                                  <a:latin typeface="Cambria Math" panose="02040503050406030204" pitchFamily="18" charset="0"/>
                                </a:rPr>
                                <m:t>−16</m:t>
                              </m:r>
                            </m:e>
                            <m:e>
                              <m:r>
                                <a:rPr lang="en-IN" b="0" i="1" smtClean="0">
                                  <a:latin typeface="Cambria Math" panose="02040503050406030204" pitchFamily="18" charset="0"/>
                                </a:rPr>
                                <m:t>8</m:t>
                              </m:r>
                            </m:e>
                            <m:e>
                              <m:r>
                                <a:rPr lang="en-IN" b="0" i="1" smtClean="0">
                                  <a:latin typeface="Cambria Math" panose="02040503050406030204" pitchFamily="18" charset="0"/>
                                </a:rPr>
                                <m:t>−1</m:t>
                              </m:r>
                            </m:e>
                          </m:mr>
                          <m:mr>
                            <m:e>
                              <m:r>
                                <a:rPr lang="en-IN" b="0" i="1" smtClean="0">
                                  <a:latin typeface="Cambria Math" panose="02040503050406030204" pitchFamily="18" charset="0"/>
                                </a:rPr>
                                <m:t>1</m:t>
                              </m:r>
                              <m:r>
                                <a:rPr lang="en-US" i="1" smtClean="0">
                                  <a:latin typeface="Cambria Math" panose="02040503050406030204" pitchFamily="18" charset="0"/>
                                </a:rPr>
                                <m:t>4</m:t>
                              </m:r>
                            </m:e>
                            <m:e>
                              <m:r>
                                <a:rPr lang="en-IN" b="0" i="1" smtClean="0">
                                  <a:latin typeface="Cambria Math" panose="02040503050406030204" pitchFamily="18" charset="0"/>
                                </a:rPr>
                                <m:t>−7</m:t>
                              </m:r>
                            </m:e>
                            <m:e>
                              <m:r>
                                <a:rPr lang="en-IN" b="0" i="1" smtClean="0">
                                  <a:latin typeface="Cambria Math" panose="02040503050406030204" pitchFamily="18" charset="0"/>
                                </a:rPr>
                                <m:t>2</m:t>
                              </m:r>
                            </m:e>
                          </m:mr>
                          <m:mr>
                            <m:e>
                              <m:r>
                                <a:rPr lang="en-IN" b="0" i="1" smtClean="0">
                                  <a:latin typeface="Cambria Math" panose="02040503050406030204" pitchFamily="18" charset="0"/>
                                </a:rPr>
                                <m:t>−1</m:t>
                              </m:r>
                            </m:e>
                            <m:e>
                              <m:r>
                                <a:rPr lang="en-IN" b="0" i="1" smtClean="0">
                                  <a:latin typeface="Cambria Math" panose="02040503050406030204" pitchFamily="18" charset="0"/>
                                </a:rPr>
                                <m:t>2</m:t>
                              </m:r>
                            </m:e>
                            <m:e>
                              <m:r>
                                <a:rPr lang="en-IN" b="0" i="1" smtClean="0">
                                  <a:latin typeface="Cambria Math" panose="02040503050406030204" pitchFamily="18" charset="0"/>
                                </a:rPr>
                                <m:t>−1</m:t>
                              </m:r>
                            </m:e>
                          </m:mr>
                        </m:m>
                      </m:e>
                    </m:d>
                  </m:oMath>
                </a14:m>
                <a:endParaRPr lang="en-US" dirty="0"/>
              </a:p>
              <a:p>
                <a:pPr marL="0" indent="0">
                  <a:buNone/>
                </a:pPr>
                <a:endParaRPr lang="en-US" dirty="0"/>
              </a:p>
              <a:p>
                <a:pPr marL="0" indent="0">
                  <a:buNone/>
                </a:pPr>
                <a:r>
                  <a:rPr lang="en-IN" dirty="0">
                    <a:latin typeface="Times New Roman" panose="02020603050405020304" pitchFamily="18" charset="0"/>
                    <a:cs typeface="Times New Roman" panose="02020603050405020304" pitchFamily="18" charset="0"/>
                  </a:rPr>
                  <a:t>and the determinant of A is</a:t>
                </a:r>
              </a:p>
              <a:p>
                <a:pPr marL="0" indent="0">
                  <a:buNone/>
                </a:pPr>
                <a:r>
                  <a:rPr lang="en-IN" dirty="0"/>
                  <a:t>&gt;&gt; det(A)</a:t>
                </a:r>
              </a:p>
              <a:p>
                <a:pPr marL="0" indent="0">
                  <a:buNone/>
                </a:pPr>
                <a:r>
                  <a:rPr lang="en-IN" dirty="0"/>
                  <a:t> </a:t>
                </a:r>
                <a:r>
                  <a:rPr lang="en-IN" dirty="0" err="1"/>
                  <a:t>ans</a:t>
                </a:r>
                <a:r>
                  <a:rPr lang="en-IN" dirty="0"/>
                  <a:t> =</a:t>
                </a:r>
              </a:p>
              <a:p>
                <a:pPr marL="0" indent="0">
                  <a:buNone/>
                </a:pPr>
                <a:r>
                  <a:rPr lang="en-IN" dirty="0"/>
                  <a:t>            27</a:t>
                </a:r>
                <a:r>
                  <a:rPr lang="en-US" dirty="0"/>
                  <a:t> </a:t>
                </a:r>
              </a:p>
              <a:p>
                <a:pPr marL="0" indent="0">
                  <a:buNone/>
                </a:pPr>
                <a:r>
                  <a:rPr lang="en-US" dirty="0"/>
                  <a:t>                            </a:t>
                </a:r>
              </a:p>
            </p:txBody>
          </p:sp>
        </mc:Choice>
        <mc:Fallback xmlns="">
          <p:sp>
            <p:nvSpPr>
              <p:cNvPr id="3" name="Content Placeholder 2">
                <a:extLst>
                  <a:ext uri="{FF2B5EF4-FFF2-40B4-BE49-F238E27FC236}">
                    <a16:creationId xmlns:a16="http://schemas.microsoft.com/office/drawing/2014/main" id="{BD9A8A3D-4C67-C62B-0FEA-C56F9A04D079}"/>
                  </a:ext>
                </a:extLst>
              </p:cNvPr>
              <p:cNvSpPr>
                <a:spLocks noGrp="1" noRot="1" noChangeAspect="1" noMove="1" noResize="1" noEditPoints="1" noAdjustHandles="1" noChangeArrowheads="1" noChangeShapeType="1" noTextEdit="1"/>
              </p:cNvSpPr>
              <p:nvPr>
                <p:ph idx="1"/>
              </p:nvPr>
            </p:nvSpPr>
            <p:spPr>
              <a:blipFill>
                <a:blip r:embed="rId2"/>
                <a:stretch>
                  <a:fillRect l="-1043" t="-3501"/>
                </a:stretch>
              </a:blipFill>
            </p:spPr>
            <p:txBody>
              <a:bodyPr/>
              <a:lstStyle/>
              <a:p>
                <a:r>
                  <a:rPr lang="en-US">
                    <a:noFill/>
                  </a:rPr>
                  <a:t> </a:t>
                </a:r>
              </a:p>
            </p:txBody>
          </p:sp>
        </mc:Fallback>
      </mc:AlternateContent>
    </p:spTree>
    <p:extLst>
      <p:ext uri="{BB962C8B-B14F-4D97-AF65-F5344CB8AC3E}">
        <p14:creationId xmlns:p14="http://schemas.microsoft.com/office/powerpoint/2010/main" val="203045151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FFF4A9-E05F-5932-A361-AFA62BB23623}"/>
              </a:ext>
            </a:extLst>
          </p:cNvPr>
          <p:cNvSpPr>
            <a:spLocks noGrp="1"/>
          </p:cNvSpPr>
          <p:nvPr>
            <p:ph type="title"/>
          </p:nvPr>
        </p:nvSpPr>
        <p:spPr/>
        <p:txBody>
          <a:bodyPr/>
          <a:lstStyle/>
          <a:p>
            <a:r>
              <a:rPr lang="en-US" dirty="0">
                <a:solidFill>
                  <a:srgbClr val="00B0F0"/>
                </a:solidFill>
                <a:latin typeface="Times New Roman" panose="02020603050405020304" pitchFamily="18" charset="0"/>
                <a:cs typeface="Times New Roman" panose="02020603050405020304" pitchFamily="18" charset="0"/>
              </a:rPr>
              <a:t>Matrix functions</a:t>
            </a:r>
          </a:p>
        </p:txBody>
      </p:sp>
      <p:sp>
        <p:nvSpPr>
          <p:cNvPr id="3" name="Content Placeholder 2">
            <a:extLst>
              <a:ext uri="{FF2B5EF4-FFF2-40B4-BE49-F238E27FC236}">
                <a16:creationId xmlns:a16="http://schemas.microsoft.com/office/drawing/2014/main" id="{B38D5A32-F45D-B403-53D2-186272E66FCA}"/>
              </a:ext>
            </a:extLst>
          </p:cNvPr>
          <p:cNvSpPr>
            <a:spLocks noGrp="1"/>
          </p:cNvSpPr>
          <p:nvPr>
            <p:ph idx="1"/>
          </p:nvPr>
        </p:nvSpPr>
        <p:spPr/>
        <p:txBody>
          <a:bodyPr/>
          <a:lstStyle/>
          <a:p>
            <a:pPr algn="just"/>
            <a:r>
              <a:rPr lang="en-IN" dirty="0">
                <a:latin typeface="Times New Roman" panose="02020603050405020304" pitchFamily="18" charset="0"/>
                <a:cs typeface="Times New Roman" panose="02020603050405020304" pitchFamily="18" charset="0"/>
              </a:rPr>
              <a:t>MATLAB provides many matrix functions for various matrix/vector manipulations; see Table  for some of these functions. Use the online help of MATLAB to find how to use these functions.</a:t>
            </a:r>
          </a:p>
          <a:p>
            <a:pPr marL="0" indent="0" algn="just">
              <a:buNone/>
            </a:pPr>
            <a:endParaRPr lang="en-US" dirty="0">
              <a:latin typeface="Times New Roman" panose="02020603050405020304" pitchFamily="18" charset="0"/>
              <a:cs typeface="Times New Roman" panose="02020603050405020304" pitchFamily="18" charset="0"/>
            </a:endParaRPr>
          </a:p>
        </p:txBody>
      </p:sp>
      <p:pic>
        <p:nvPicPr>
          <p:cNvPr id="5" name="Picture 4">
            <a:extLst>
              <a:ext uri="{FF2B5EF4-FFF2-40B4-BE49-F238E27FC236}">
                <a16:creationId xmlns:a16="http://schemas.microsoft.com/office/drawing/2014/main" id="{04DDA194-8093-6714-6711-FCC087AADA5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42197" y="3057099"/>
            <a:ext cx="8802805" cy="2825086"/>
          </a:xfrm>
          <a:prstGeom prst="rect">
            <a:avLst/>
          </a:prstGeom>
        </p:spPr>
      </p:pic>
      <p:sp>
        <p:nvSpPr>
          <p:cNvPr id="6" name="TextBox 5">
            <a:extLst>
              <a:ext uri="{FF2B5EF4-FFF2-40B4-BE49-F238E27FC236}">
                <a16:creationId xmlns:a16="http://schemas.microsoft.com/office/drawing/2014/main" id="{5A50A992-EE75-1371-7938-98F91A5745B0}"/>
              </a:ext>
            </a:extLst>
          </p:cNvPr>
          <p:cNvSpPr txBox="1"/>
          <p:nvPr/>
        </p:nvSpPr>
        <p:spPr>
          <a:xfrm>
            <a:off x="3794078" y="5882185"/>
            <a:ext cx="4312692" cy="369332"/>
          </a:xfrm>
          <a:prstGeom prst="rect">
            <a:avLst/>
          </a:prstGeom>
          <a:noFill/>
        </p:spPr>
        <p:txBody>
          <a:bodyPr wrap="square" rtlCol="0">
            <a:spAutoFit/>
          </a:bodyPr>
          <a:lstStyle/>
          <a:p>
            <a:r>
              <a:rPr lang="en-IN" dirty="0"/>
              <a:t>Table :</a:t>
            </a:r>
            <a:r>
              <a:rPr lang="en-US" dirty="0"/>
              <a:t> Matrix functions</a:t>
            </a:r>
          </a:p>
        </p:txBody>
      </p:sp>
    </p:spTree>
    <p:extLst>
      <p:ext uri="{BB962C8B-B14F-4D97-AF65-F5344CB8AC3E}">
        <p14:creationId xmlns:p14="http://schemas.microsoft.com/office/powerpoint/2010/main" val="19294163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a:extLst>
              <a:ext uri="{FF2B5EF4-FFF2-40B4-BE49-F238E27FC236}">
                <a16:creationId xmlns:a16="http://schemas.microsoft.com/office/drawing/2014/main" id="{55A6F360-7E40-083E-028C-5CBC73DF353B}"/>
              </a:ext>
            </a:extLst>
          </p:cNvPr>
          <p:cNvSpPr>
            <a:spLocks noGrp="1"/>
          </p:cNvSpPr>
          <p:nvPr>
            <p:ph type="subTitle" idx="1"/>
          </p:nvPr>
        </p:nvSpPr>
        <p:spPr/>
        <p:txBody>
          <a:bodyPr>
            <a:normAutofit/>
          </a:bodyPr>
          <a:lstStyle/>
          <a:p>
            <a:r>
              <a:rPr lang="en-IN" sz="4400" dirty="0">
                <a:solidFill>
                  <a:srgbClr val="00B0F0"/>
                </a:solidFill>
                <a:latin typeface="Times New Roman" panose="02020603050405020304" pitchFamily="18" charset="0"/>
                <a:cs typeface="Times New Roman" panose="02020603050405020304" pitchFamily="18" charset="0"/>
              </a:rPr>
              <a:t>THANK YOU</a:t>
            </a:r>
            <a:endParaRPr lang="en-US" sz="4400" dirty="0">
              <a:solidFill>
                <a:srgbClr val="00B0F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743750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FBFF6E-9CF8-7C03-8846-D1009D76FCED}"/>
              </a:ext>
            </a:extLst>
          </p:cNvPr>
          <p:cNvSpPr>
            <a:spLocks noGrp="1"/>
          </p:cNvSpPr>
          <p:nvPr>
            <p:ph type="title"/>
          </p:nvPr>
        </p:nvSpPr>
        <p:spPr/>
        <p:txBody>
          <a:bodyPr/>
          <a:lstStyle/>
          <a:p>
            <a:r>
              <a:rPr lang="en-IN" dirty="0">
                <a:solidFill>
                  <a:srgbClr val="00B0F0"/>
                </a:solidFill>
                <a:latin typeface="Times New Roman" panose="02020603050405020304" pitchFamily="18" charset="0"/>
                <a:cs typeface="Times New Roman" panose="02020603050405020304" pitchFamily="18" charset="0"/>
              </a:rPr>
              <a:t>Continuation</a:t>
            </a:r>
            <a:endParaRPr lang="en-US" dirty="0"/>
          </a:p>
        </p:txBody>
      </p:sp>
      <p:sp>
        <p:nvSpPr>
          <p:cNvPr id="3" name="Content Placeholder 2">
            <a:extLst>
              <a:ext uri="{FF2B5EF4-FFF2-40B4-BE49-F238E27FC236}">
                <a16:creationId xmlns:a16="http://schemas.microsoft.com/office/drawing/2014/main" id="{71E12A65-3BD9-3CD9-7F26-FCF1A900E644}"/>
              </a:ext>
            </a:extLst>
          </p:cNvPr>
          <p:cNvSpPr>
            <a:spLocks noGrp="1"/>
          </p:cNvSpPr>
          <p:nvPr>
            <p:ph idx="1"/>
          </p:nvPr>
        </p:nvSpPr>
        <p:spPr/>
        <p:txBody>
          <a:bodyPr>
            <a:normAutofit lnSpcReduction="10000"/>
          </a:bodyPr>
          <a:lstStyle/>
          <a:p>
            <a:pPr marL="0" indent="0">
              <a:buNone/>
            </a:pPr>
            <a:r>
              <a:rPr lang="pl-PL" dirty="0"/>
              <a:t>&gt;&gt; w = v’</a:t>
            </a:r>
          </a:p>
          <a:p>
            <a:pPr marL="0" indent="0">
              <a:buNone/>
            </a:pPr>
            <a:r>
              <a:rPr lang="pl-PL" dirty="0"/>
              <a:t>w =</a:t>
            </a:r>
          </a:p>
          <a:p>
            <a:pPr marL="0" indent="0">
              <a:buNone/>
            </a:pPr>
            <a:r>
              <a:rPr lang="en-IN" dirty="0"/>
              <a:t>        </a:t>
            </a:r>
            <a:r>
              <a:rPr lang="pl-PL" dirty="0"/>
              <a:t>1</a:t>
            </a:r>
          </a:p>
          <a:p>
            <a:pPr marL="0" indent="0">
              <a:buNone/>
            </a:pPr>
            <a:r>
              <a:rPr lang="en-IN" dirty="0"/>
              <a:t>        </a:t>
            </a:r>
            <a:r>
              <a:rPr lang="pl-PL" dirty="0"/>
              <a:t>4</a:t>
            </a:r>
          </a:p>
          <a:p>
            <a:pPr marL="0" indent="0">
              <a:buNone/>
            </a:pPr>
            <a:r>
              <a:rPr lang="en-IN" dirty="0"/>
              <a:t>        </a:t>
            </a:r>
            <a:r>
              <a:rPr lang="pl-PL" dirty="0"/>
              <a:t>7</a:t>
            </a:r>
          </a:p>
          <a:p>
            <a:pPr marL="0" indent="0">
              <a:buNone/>
            </a:pPr>
            <a:r>
              <a:rPr lang="en-IN" dirty="0"/>
              <a:t>       </a:t>
            </a:r>
            <a:r>
              <a:rPr lang="pl-PL" dirty="0"/>
              <a:t>10</a:t>
            </a:r>
          </a:p>
          <a:p>
            <a:pPr marL="0" indent="0">
              <a:buNone/>
            </a:pPr>
            <a:r>
              <a:rPr lang="en-IN" dirty="0"/>
              <a:t>       </a:t>
            </a:r>
            <a:r>
              <a:rPr lang="pl-PL" dirty="0"/>
              <a:t>13</a:t>
            </a:r>
            <a:endParaRPr lang="en-IN" dirty="0"/>
          </a:p>
          <a:p>
            <a:pPr marL="0" indent="0">
              <a:buNone/>
            </a:pPr>
            <a:r>
              <a:rPr lang="en-IN" dirty="0">
                <a:latin typeface="Times New Roman" panose="02020603050405020304" pitchFamily="18" charset="0"/>
                <a:cs typeface="Times New Roman" panose="02020603050405020304" pitchFamily="18" charset="0"/>
              </a:rPr>
              <a:t>Thus, v(1) is the first element of vector v, v(2) its second element, and so forth</a:t>
            </a:r>
            <a:r>
              <a:rPr lang="en-IN" dirty="0"/>
              <a:t>. </a:t>
            </a:r>
            <a:endParaRPr lang="pl-PL" dirty="0"/>
          </a:p>
          <a:p>
            <a:pPr marL="0" indent="0">
              <a:buNone/>
            </a:pPr>
            <a:endParaRPr lang="en-US" dirty="0"/>
          </a:p>
        </p:txBody>
      </p:sp>
    </p:spTree>
    <p:extLst>
      <p:ext uri="{BB962C8B-B14F-4D97-AF65-F5344CB8AC3E}">
        <p14:creationId xmlns:p14="http://schemas.microsoft.com/office/powerpoint/2010/main" val="2437465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A862A-732E-E14A-ED5A-30EEA74E8A83}"/>
              </a:ext>
            </a:extLst>
          </p:cNvPr>
          <p:cNvSpPr>
            <a:spLocks noGrp="1"/>
          </p:cNvSpPr>
          <p:nvPr>
            <p:ph type="title"/>
          </p:nvPr>
        </p:nvSpPr>
        <p:spPr/>
        <p:txBody>
          <a:bodyPr/>
          <a:lstStyle/>
          <a:p>
            <a:r>
              <a:rPr lang="en-IN" dirty="0">
                <a:solidFill>
                  <a:srgbClr val="00B0F0"/>
                </a:solidFill>
                <a:latin typeface="Times New Roman" panose="02020603050405020304" pitchFamily="18" charset="0"/>
                <a:cs typeface="Times New Roman" panose="02020603050405020304" pitchFamily="18" charset="0"/>
              </a:rPr>
              <a:t>Continuation</a:t>
            </a:r>
            <a:endParaRPr lang="en-US" dirty="0"/>
          </a:p>
        </p:txBody>
      </p:sp>
      <p:sp>
        <p:nvSpPr>
          <p:cNvPr id="3" name="Content Placeholder 2">
            <a:extLst>
              <a:ext uri="{FF2B5EF4-FFF2-40B4-BE49-F238E27FC236}">
                <a16:creationId xmlns:a16="http://schemas.microsoft.com/office/drawing/2014/main" id="{A051B002-56A0-18EB-9CAA-BFFAF180B589}"/>
              </a:ext>
            </a:extLst>
          </p:cNvPr>
          <p:cNvSpPr>
            <a:spLocks noGrp="1"/>
          </p:cNvSpPr>
          <p:nvPr>
            <p:ph idx="1"/>
          </p:nvPr>
        </p:nvSpPr>
        <p:spPr/>
        <p:txBody>
          <a:bodyPr>
            <a:normAutofit lnSpcReduction="10000"/>
          </a:bodyPr>
          <a:lstStyle/>
          <a:p>
            <a:pPr algn="just"/>
            <a:r>
              <a:rPr lang="en-IN" dirty="0">
                <a:latin typeface="Times New Roman" panose="02020603050405020304" pitchFamily="18" charset="0"/>
                <a:cs typeface="Times New Roman" panose="02020603050405020304" pitchFamily="18" charset="0"/>
              </a:rPr>
              <a:t>to access blocks of elements, we use MATLAB’s colon notation (:). For example, to access the first three elements of v, we write, </a:t>
            </a:r>
          </a:p>
          <a:p>
            <a:pPr marL="0" indent="0" algn="just">
              <a:buNone/>
            </a:pPr>
            <a:r>
              <a:rPr lang="en-IN" dirty="0">
                <a:latin typeface="Times New Roman" panose="02020603050405020304" pitchFamily="18" charset="0"/>
                <a:cs typeface="Times New Roman" panose="02020603050405020304" pitchFamily="18" charset="0"/>
              </a:rPr>
              <a:t>  </a:t>
            </a:r>
            <a:r>
              <a:rPr lang="fr-FR" dirty="0">
                <a:latin typeface="Times New Roman" panose="02020603050405020304" pitchFamily="18" charset="0"/>
                <a:cs typeface="Times New Roman" panose="02020603050405020304" pitchFamily="18" charset="0"/>
              </a:rPr>
              <a:t>&gt;&gt; v(1:3)</a:t>
            </a:r>
          </a:p>
          <a:p>
            <a:pPr marL="0" indent="0" algn="just">
              <a:buNone/>
            </a:pPr>
            <a:r>
              <a:rPr lang="fr-FR" dirty="0">
                <a:latin typeface="Times New Roman" panose="02020603050405020304" pitchFamily="18" charset="0"/>
                <a:cs typeface="Times New Roman" panose="02020603050405020304" pitchFamily="18" charset="0"/>
              </a:rPr>
              <a:t>ans =</a:t>
            </a:r>
          </a:p>
          <a:p>
            <a:pPr marL="0" indent="0" algn="just">
              <a:buNone/>
            </a:pPr>
            <a:r>
              <a:rPr lang="fr-FR" dirty="0">
                <a:latin typeface="Times New Roman" panose="02020603050405020304" pitchFamily="18" charset="0"/>
                <a:cs typeface="Times New Roman" panose="02020603050405020304" pitchFamily="18" charset="0"/>
              </a:rPr>
              <a:t>            1 4 7 </a:t>
            </a:r>
          </a:p>
          <a:p>
            <a:pPr marL="0" indent="0" algn="just">
              <a:buNone/>
            </a:pPr>
            <a:r>
              <a:rPr lang="en-IN" dirty="0"/>
              <a:t>Or, all elements from the third through the last elements, </a:t>
            </a:r>
          </a:p>
          <a:p>
            <a:pPr marL="0" indent="0" algn="just">
              <a:buNone/>
            </a:pPr>
            <a:r>
              <a:rPr lang="en-IN" dirty="0"/>
              <a:t>&gt;&gt; v(3:end)</a:t>
            </a:r>
          </a:p>
          <a:p>
            <a:pPr marL="0" indent="0" algn="just">
              <a:buNone/>
            </a:pPr>
            <a:r>
              <a:rPr lang="en-IN" dirty="0"/>
              <a:t> </a:t>
            </a:r>
            <a:r>
              <a:rPr lang="en-IN" dirty="0" err="1"/>
              <a:t>ans</a:t>
            </a:r>
            <a:r>
              <a:rPr lang="en-IN" dirty="0"/>
              <a:t> =</a:t>
            </a:r>
          </a:p>
          <a:p>
            <a:pPr marL="0" indent="0" algn="just">
              <a:buNone/>
            </a:pPr>
            <a:r>
              <a:rPr lang="en-IN" dirty="0"/>
              <a:t>             7 10 13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99250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5C44E4-76BF-E1DA-ED68-8037DAAEAD9E}"/>
              </a:ext>
            </a:extLst>
          </p:cNvPr>
          <p:cNvSpPr>
            <a:spLocks noGrp="1"/>
          </p:cNvSpPr>
          <p:nvPr>
            <p:ph type="title"/>
          </p:nvPr>
        </p:nvSpPr>
        <p:spPr/>
        <p:txBody>
          <a:bodyPr/>
          <a:lstStyle/>
          <a:p>
            <a:r>
              <a:rPr lang="en-IN" dirty="0">
                <a:solidFill>
                  <a:srgbClr val="00B0F0"/>
                </a:solidFill>
                <a:latin typeface="Times New Roman" panose="02020603050405020304" pitchFamily="18" charset="0"/>
                <a:cs typeface="Times New Roman" panose="02020603050405020304" pitchFamily="18" charset="0"/>
              </a:rPr>
              <a:t>Continuation</a:t>
            </a:r>
            <a:endParaRPr lang="en-US" dirty="0"/>
          </a:p>
        </p:txBody>
      </p:sp>
      <p:sp>
        <p:nvSpPr>
          <p:cNvPr id="3" name="Content Placeholder 2">
            <a:extLst>
              <a:ext uri="{FF2B5EF4-FFF2-40B4-BE49-F238E27FC236}">
                <a16:creationId xmlns:a16="http://schemas.microsoft.com/office/drawing/2014/main" id="{B09E415E-40D7-7A28-4D7F-4DEE14D422AF}"/>
              </a:ext>
            </a:extLst>
          </p:cNvPr>
          <p:cNvSpPr>
            <a:spLocks noGrp="1"/>
          </p:cNvSpPr>
          <p:nvPr>
            <p:ph idx="1"/>
          </p:nvPr>
        </p:nvSpPr>
        <p:spPr/>
        <p:txBody>
          <a:bodyPr/>
          <a:lstStyle/>
          <a:p>
            <a:pPr marL="0" indent="0">
              <a:buNone/>
            </a:pPr>
            <a:r>
              <a:rPr lang="en-IN" dirty="0">
                <a:latin typeface="Times New Roman" panose="02020603050405020304" pitchFamily="18" charset="0"/>
                <a:cs typeface="Times New Roman" panose="02020603050405020304" pitchFamily="18" charset="0"/>
              </a:rPr>
              <a:t>where end signifies the last element in the vector. If v is a vector, writing</a:t>
            </a:r>
          </a:p>
          <a:p>
            <a:pPr marL="0" indent="0">
              <a:buNone/>
            </a:pPr>
            <a:r>
              <a:rPr lang="en-IN" dirty="0">
                <a:latin typeface="Times New Roman" panose="02020603050405020304" pitchFamily="18" charset="0"/>
                <a:cs typeface="Times New Roman" panose="02020603050405020304" pitchFamily="18" charset="0"/>
              </a:rPr>
              <a:t>&gt;&gt; v(:)</a:t>
            </a:r>
          </a:p>
          <a:p>
            <a:pPr marL="0" indent="0">
              <a:buNone/>
            </a:pPr>
            <a:r>
              <a:rPr lang="en-IN" dirty="0">
                <a:latin typeface="Times New Roman" panose="02020603050405020304" pitchFamily="18" charset="0"/>
                <a:cs typeface="Times New Roman" panose="02020603050405020304" pitchFamily="18" charset="0"/>
              </a:rPr>
              <a:t>produces a column vector, where as writing</a:t>
            </a:r>
          </a:p>
          <a:p>
            <a:pPr marL="0" indent="0">
              <a:buNone/>
            </a:pPr>
            <a:r>
              <a:rPr lang="en-IN" dirty="0">
                <a:latin typeface="Times New Roman" panose="02020603050405020304" pitchFamily="18" charset="0"/>
                <a:cs typeface="Times New Roman" panose="02020603050405020304" pitchFamily="18" charset="0"/>
              </a:rPr>
              <a:t>&gt;&gt; v(1:end)</a:t>
            </a:r>
          </a:p>
          <a:p>
            <a:pPr marL="0" indent="0">
              <a:buNone/>
            </a:pPr>
            <a:r>
              <a:rPr lang="en-IN" dirty="0">
                <a:latin typeface="Times New Roman" panose="02020603050405020304" pitchFamily="18" charset="0"/>
                <a:cs typeface="Times New Roman" panose="02020603050405020304" pitchFamily="18" charset="0"/>
              </a:rPr>
              <a:t>produces a row vector.</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034314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6D87B8-0049-284E-5D22-AA6D13DC92B5}"/>
              </a:ext>
            </a:extLst>
          </p:cNvPr>
          <p:cNvSpPr>
            <a:spLocks noGrp="1"/>
          </p:cNvSpPr>
          <p:nvPr>
            <p:ph type="title"/>
          </p:nvPr>
        </p:nvSpPr>
        <p:spPr/>
        <p:txBody>
          <a:bodyPr/>
          <a:lstStyle/>
          <a:p>
            <a:r>
              <a:rPr lang="en-US" dirty="0">
                <a:solidFill>
                  <a:srgbClr val="00B0F0"/>
                </a:solidFill>
                <a:latin typeface="Times New Roman" panose="02020603050405020304" pitchFamily="18" charset="0"/>
                <a:cs typeface="Times New Roman" panose="02020603050405020304" pitchFamily="18" charset="0"/>
              </a:rPr>
              <a:t>Entering a matrix</a:t>
            </a:r>
          </a:p>
        </p:txBody>
      </p:sp>
      <p:sp>
        <p:nvSpPr>
          <p:cNvPr id="3" name="Content Placeholder 2">
            <a:extLst>
              <a:ext uri="{FF2B5EF4-FFF2-40B4-BE49-F238E27FC236}">
                <a16:creationId xmlns:a16="http://schemas.microsoft.com/office/drawing/2014/main" id="{600D0C65-6962-5CDF-9200-993846CD7AFF}"/>
              </a:ext>
            </a:extLst>
          </p:cNvPr>
          <p:cNvSpPr>
            <a:spLocks noGrp="1"/>
          </p:cNvSpPr>
          <p:nvPr>
            <p:ph idx="1"/>
          </p:nvPr>
        </p:nvSpPr>
        <p:spPr/>
        <p:txBody>
          <a:bodyPr/>
          <a:lstStyle/>
          <a:p>
            <a:pPr marL="0" indent="0">
              <a:buNone/>
            </a:pPr>
            <a:r>
              <a:rPr lang="en-IN" dirty="0"/>
              <a:t>A matrix is an array of numbers. To type a matrix into MATLAB you must</a:t>
            </a:r>
          </a:p>
          <a:p>
            <a:pPr marL="0" indent="0">
              <a:buNone/>
            </a:pPr>
            <a:r>
              <a:rPr lang="en-IN" dirty="0"/>
              <a:t>• begin with a square bracket, [</a:t>
            </a:r>
          </a:p>
          <a:p>
            <a:pPr marL="0" indent="0">
              <a:buNone/>
            </a:pPr>
            <a:r>
              <a:rPr lang="en-IN" dirty="0"/>
              <a:t>• separate elements in a row with spaces or commas (,)</a:t>
            </a:r>
          </a:p>
          <a:p>
            <a:pPr marL="0" indent="0">
              <a:buNone/>
            </a:pPr>
            <a:r>
              <a:rPr lang="en-IN" dirty="0"/>
              <a:t>• use a semicolon (;) to separate rows</a:t>
            </a:r>
          </a:p>
          <a:p>
            <a:pPr marL="0" indent="0">
              <a:buNone/>
            </a:pPr>
            <a:r>
              <a:rPr lang="en-IN" dirty="0"/>
              <a:t>• end the matrix with another square bracket, ].</a:t>
            </a:r>
          </a:p>
          <a:p>
            <a:pPr marL="0" indent="0">
              <a:buNone/>
            </a:pPr>
            <a:r>
              <a:rPr lang="pt-BR" dirty="0"/>
              <a:t>&gt;&gt; A = [1 2 3; 4 5 6; 7 8 9] </a:t>
            </a:r>
            <a:endParaRPr lang="en-US" dirty="0"/>
          </a:p>
        </p:txBody>
      </p:sp>
    </p:spTree>
    <p:extLst>
      <p:ext uri="{BB962C8B-B14F-4D97-AF65-F5344CB8AC3E}">
        <p14:creationId xmlns:p14="http://schemas.microsoft.com/office/powerpoint/2010/main" val="24871611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17FAA-C821-E1A3-626F-A7BB3E03377A}"/>
              </a:ext>
            </a:extLst>
          </p:cNvPr>
          <p:cNvSpPr>
            <a:spLocks noGrp="1"/>
          </p:cNvSpPr>
          <p:nvPr>
            <p:ph type="title"/>
          </p:nvPr>
        </p:nvSpPr>
        <p:spPr/>
        <p:txBody>
          <a:bodyPr/>
          <a:lstStyle/>
          <a:p>
            <a:r>
              <a:rPr lang="en-IN" dirty="0">
                <a:solidFill>
                  <a:srgbClr val="00B0F0"/>
                </a:solidFill>
                <a:latin typeface="Times New Roman" panose="02020603050405020304" pitchFamily="18" charset="0"/>
                <a:cs typeface="Times New Roman" panose="02020603050405020304" pitchFamily="18" charset="0"/>
              </a:rPr>
              <a:t>Continuation</a:t>
            </a:r>
            <a:endParaRPr lang="en-US" dirty="0"/>
          </a:p>
        </p:txBody>
      </p:sp>
      <p:sp>
        <p:nvSpPr>
          <p:cNvPr id="3" name="Content Placeholder 2">
            <a:extLst>
              <a:ext uri="{FF2B5EF4-FFF2-40B4-BE49-F238E27FC236}">
                <a16:creationId xmlns:a16="http://schemas.microsoft.com/office/drawing/2014/main" id="{E79470DD-2D56-015A-00B7-29C0A7A67DB8}"/>
              </a:ext>
            </a:extLst>
          </p:cNvPr>
          <p:cNvSpPr>
            <a:spLocks noGrp="1"/>
          </p:cNvSpPr>
          <p:nvPr>
            <p:ph idx="1"/>
          </p:nvPr>
        </p:nvSpPr>
        <p:spPr/>
        <p:txBody>
          <a:bodyPr/>
          <a:lstStyle/>
          <a:p>
            <a:r>
              <a:rPr lang="en-IN" dirty="0"/>
              <a:t>MATLAB then displays the 3 × 3 matrix as follows,</a:t>
            </a:r>
          </a:p>
          <a:p>
            <a:pPr marL="0" indent="0">
              <a:buNone/>
            </a:pPr>
            <a:r>
              <a:rPr lang="en-IN" dirty="0"/>
              <a:t>  A =</a:t>
            </a:r>
          </a:p>
          <a:p>
            <a:pPr marL="0" indent="0">
              <a:buNone/>
            </a:pPr>
            <a:r>
              <a:rPr lang="en-IN" dirty="0"/>
              <a:t>           1 2 3</a:t>
            </a:r>
          </a:p>
          <a:p>
            <a:pPr marL="0" indent="0">
              <a:buNone/>
            </a:pPr>
            <a:r>
              <a:rPr lang="en-IN" dirty="0"/>
              <a:t>           4 5 6</a:t>
            </a:r>
          </a:p>
          <a:p>
            <a:pPr marL="0" indent="0">
              <a:buNone/>
            </a:pPr>
            <a:r>
              <a:rPr lang="en-IN" dirty="0"/>
              <a:t>           7 8 9</a:t>
            </a:r>
          </a:p>
          <a:p>
            <a:pPr marL="0" indent="0" algn="just">
              <a:buNone/>
            </a:pPr>
            <a:r>
              <a:rPr lang="en-IN" dirty="0">
                <a:latin typeface="Times New Roman" panose="02020603050405020304" pitchFamily="18" charset="0"/>
                <a:cs typeface="Times New Roman" panose="02020603050405020304" pitchFamily="18" charset="0"/>
              </a:rPr>
              <a:t>Note that the use of semicolons (;) here is different from their use mentioned earlier to suppress output or to write multiple commands in a single line.</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649018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676</TotalTime>
  <Words>2997</Words>
  <Application>Microsoft Office PowerPoint</Application>
  <PresentationFormat>Widescreen</PresentationFormat>
  <Paragraphs>342</Paragraphs>
  <Slides>48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48</vt:i4>
      </vt:variant>
    </vt:vector>
  </HeadingPairs>
  <TitlesOfParts>
    <vt:vector size="54" baseType="lpstr">
      <vt:lpstr>Arial</vt:lpstr>
      <vt:lpstr>Calibri</vt:lpstr>
      <vt:lpstr>Calibri Light</vt:lpstr>
      <vt:lpstr>Cambria Math</vt:lpstr>
      <vt:lpstr>Times New Roman</vt:lpstr>
      <vt:lpstr>Office Theme</vt:lpstr>
      <vt:lpstr>Department : Electrical Engineering</vt:lpstr>
      <vt:lpstr>Content</vt:lpstr>
      <vt:lpstr>Arrays &amp; Matrices</vt:lpstr>
      <vt:lpstr>Continuation</vt:lpstr>
      <vt:lpstr>Continuation</vt:lpstr>
      <vt:lpstr>Continuation</vt:lpstr>
      <vt:lpstr>Continuation</vt:lpstr>
      <vt:lpstr>Entering a matrix</vt:lpstr>
      <vt:lpstr>Continuation</vt:lpstr>
      <vt:lpstr>Continuation</vt:lpstr>
      <vt:lpstr>Matrix indexing</vt:lpstr>
      <vt:lpstr>Continuation</vt:lpstr>
      <vt:lpstr>Colon operator</vt:lpstr>
      <vt:lpstr>Linear spacing</vt:lpstr>
      <vt:lpstr>Continuation</vt:lpstr>
      <vt:lpstr>Colon operator in a matrix </vt:lpstr>
      <vt:lpstr>Continuation</vt:lpstr>
      <vt:lpstr>Creating a sub-matrix</vt:lpstr>
      <vt:lpstr>Continuation</vt:lpstr>
      <vt:lpstr>Continuation</vt:lpstr>
      <vt:lpstr>Continuation</vt:lpstr>
      <vt:lpstr>Continuation</vt:lpstr>
      <vt:lpstr>Deleting row or column</vt:lpstr>
      <vt:lpstr>Continuation</vt:lpstr>
      <vt:lpstr>Dimension</vt:lpstr>
      <vt:lpstr>Transposing a matrix</vt:lpstr>
      <vt:lpstr>Concatenating matrices</vt:lpstr>
      <vt:lpstr>Continuation</vt:lpstr>
      <vt:lpstr>Matrix generators</vt:lpstr>
      <vt:lpstr>Continuation</vt:lpstr>
      <vt:lpstr>Continuation</vt:lpstr>
      <vt:lpstr>Continuation</vt:lpstr>
      <vt:lpstr>Array operations and Linear equations </vt:lpstr>
      <vt:lpstr>Array arithmetic operations </vt:lpstr>
      <vt:lpstr>Continuation</vt:lpstr>
      <vt:lpstr>Continuation</vt:lpstr>
      <vt:lpstr>Continuation</vt:lpstr>
      <vt:lpstr>Continuation</vt:lpstr>
      <vt:lpstr>Continuation</vt:lpstr>
      <vt:lpstr>Solving linear equations </vt:lpstr>
      <vt:lpstr>Continuation</vt:lpstr>
      <vt:lpstr>Continuation</vt:lpstr>
      <vt:lpstr>Continuation</vt:lpstr>
      <vt:lpstr>Matrix inverse</vt:lpstr>
      <vt:lpstr>Continuation</vt:lpstr>
      <vt:lpstr>Continuation</vt:lpstr>
      <vt:lpstr>Matrix functions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Administrator</cp:lastModifiedBy>
  <cp:revision>9</cp:revision>
  <dcterms:created xsi:type="dcterms:W3CDTF">2024-03-08T12:40:48Z</dcterms:created>
  <dcterms:modified xsi:type="dcterms:W3CDTF">2024-03-13T18:57:49Z</dcterms:modified>
</cp:coreProperties>
</file>